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335" r:id="rId3"/>
    <p:sldId id="258" r:id="rId5"/>
    <p:sldId id="259" r:id="rId6"/>
    <p:sldId id="294" r:id="rId7"/>
    <p:sldId id="260" r:id="rId8"/>
    <p:sldId id="344" r:id="rId9"/>
    <p:sldId id="338" r:id="rId10"/>
    <p:sldId id="339" r:id="rId11"/>
    <p:sldId id="311" r:id="rId12"/>
    <p:sldId id="322" r:id="rId13"/>
    <p:sldId id="323" r:id="rId14"/>
    <p:sldId id="343" r:id="rId15"/>
    <p:sldId id="330" r:id="rId16"/>
    <p:sldId id="331" r:id="rId17"/>
    <p:sldId id="332" r:id="rId18"/>
    <p:sldId id="340" r:id="rId19"/>
    <p:sldId id="341" r:id="rId20"/>
    <p:sldId id="333" r:id="rId21"/>
    <p:sldId id="342" r:id="rId22"/>
    <p:sldId id="326" r:id="rId23"/>
    <p:sldId id="327" r:id="rId24"/>
    <p:sldId id="334" r:id="rId25"/>
    <p:sldId id="290" r:id="rId26"/>
    <p:sldId id="306" r:id="rId27"/>
    <p:sldId id="307" r:id="rId28"/>
    <p:sldId id="291" r:id="rId29"/>
    <p:sldId id="272" r:id="rId30"/>
    <p:sldId id="271" r:id="rId31"/>
    <p:sldId id="276" r:id="rId32"/>
  </p:sldIdLst>
  <p:sldSz cx="12192000" cy="6858000"/>
  <p:notesSz cx="6858000" cy="12192000"/>
  <p:embeddedFontLst>
    <p:embeddedFont>
      <p:font typeface="Arial Black" panose="020B0A04020102020204" charset="0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-122"/>
      <p:regular r:id="rId41"/>
    </p:embeddedFont>
    <p:embeddedFont>
      <p:font typeface="Calibri" panose="020F0502020204030204" pitchFamily="34" charset="-120"/>
      <p:regular r:id="rId42"/>
    </p:embeddedFont>
    <p:embeddedFont>
      <p:font typeface="Noto Sans SC" panose="020B0200000000000000" pitchFamily="34" charset="-122"/>
      <p:regular r:id="rId43"/>
    </p:embeddedFont>
    <p:embeddedFont>
      <p:font typeface="Noto Sans SC" panose="020B0200000000000000" pitchFamily="34" charset="-120"/>
      <p:regular r:id="rId44"/>
    </p:embeddedFont>
    <p:embeddedFont>
      <p:font typeface="等线 Light" panose="02010600030101010101" charset="-122"/>
      <p:regular r:id="rId45"/>
    </p:embeddedFont>
    <p:embeddedFont>
      <p:font typeface="等线" panose="02010600030101010101" charset="-122"/>
      <p:regular r:id="rId46"/>
    </p:embeddedFont>
    <p:embeddedFont>
      <p:font typeface="Engravers MT" panose="02090707080505020304" charset="0"/>
      <p:regular r:id="rId47"/>
    </p:embeddedFont>
    <p:embeddedFont>
      <p:font typeface="Calibri Light" panose="020F0302020204030204" charset="0"/>
      <p:regular r:id="rId48"/>
      <p:italic r:id="rId4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CCD8D7"/>
    <a:srgbClr val="DCF1F1"/>
    <a:srgbClr val="DDE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6394" hasCustomPrompt="1"/>
            <p:custDataLst>
              <p:tags r:id="rId3"/>
            </p:custDataLst>
          </p:nvPr>
        </p:nvSpPr>
        <p:spPr>
          <a:xfrm>
            <a:off x="609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1778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图片占位符 9"/>
          <p:cNvSpPr>
            <a:spLocks noGrp="1"/>
          </p:cNvSpPr>
          <p:nvPr>
            <p:ph type="pic" idx="16395" hasCustomPrompt="1"/>
            <p:custDataLst>
              <p:tags r:id="rId6"/>
            </p:custDataLst>
          </p:nvPr>
        </p:nvSpPr>
        <p:spPr>
          <a:xfrm>
            <a:off x="6324600" y="19304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493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7493000" y="24384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6" hasCustomPrompt="1"/>
            <p:custDataLst>
              <p:tags r:id="rId9"/>
            </p:custDataLst>
          </p:nvPr>
        </p:nvSpPr>
        <p:spPr>
          <a:xfrm>
            <a:off x="609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1778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1778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图片占位符 15"/>
          <p:cNvSpPr>
            <a:spLocks noGrp="1"/>
          </p:cNvSpPr>
          <p:nvPr>
            <p:ph type="pic" idx="16397" hasCustomPrompt="1"/>
            <p:custDataLst>
              <p:tags r:id="rId12"/>
            </p:custDataLst>
          </p:nvPr>
        </p:nvSpPr>
        <p:spPr>
          <a:xfrm>
            <a:off x="6324600" y="4114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7493000" y="41148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7493000" y="462280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775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5334000"/>
            <a:ext cx="345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内容占位符 9"/>
          <p:cNvSpPr>
            <a:spLocks noGrp="1"/>
          </p:cNvSpPr>
          <p:nvPr>
            <p:ph idx="16393" hasCustomPrompt="1"/>
            <p:custDataLst>
              <p:tags r:id="rId6"/>
            </p:custDataLst>
          </p:nvPr>
        </p:nvSpPr>
        <p:spPr>
          <a:xfrm>
            <a:off x="43688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368800" y="4775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368800" y="5334000"/>
            <a:ext cx="345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内容占位符 12"/>
          <p:cNvSpPr>
            <a:spLocks noGrp="1"/>
          </p:cNvSpPr>
          <p:nvPr>
            <p:ph idx="16394" hasCustomPrompt="1"/>
            <p:custDataLst>
              <p:tags r:id="rId9"/>
            </p:custDataLst>
          </p:nvPr>
        </p:nvSpPr>
        <p:spPr>
          <a:xfrm>
            <a:off x="8128000" y="15240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8128000" y="4775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128000" y="5334000"/>
            <a:ext cx="345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3352800" y="1587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3352800" y="21463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内容占位符 9"/>
          <p:cNvSpPr>
            <a:spLocks noGrp="1"/>
          </p:cNvSpPr>
          <p:nvPr>
            <p:ph idx="16395" hasCustomPrompt="1"/>
            <p:custDataLst>
              <p:tags r:id="rId6"/>
            </p:custDataLst>
          </p:nvPr>
        </p:nvSpPr>
        <p:spPr>
          <a:xfrm>
            <a:off x="62484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8991600" y="1587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8991600" y="21463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内容占位符 12"/>
          <p:cNvSpPr>
            <a:spLocks noGrp="1"/>
          </p:cNvSpPr>
          <p:nvPr>
            <p:ph idx="16396" hasCustomPrompt="1"/>
            <p:custDataLst>
              <p:tags r:id="rId9"/>
            </p:custDataLst>
          </p:nvPr>
        </p:nvSpPr>
        <p:spPr>
          <a:xfrm>
            <a:off x="6096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3352800" y="41021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3352800" y="46609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内容占位符 15"/>
          <p:cNvSpPr>
            <a:spLocks noGrp="1"/>
          </p:cNvSpPr>
          <p:nvPr>
            <p:ph idx="16397" hasCustomPrompt="1"/>
            <p:custDataLst>
              <p:tags r:id="rId12"/>
            </p:custDataLst>
          </p:nvPr>
        </p:nvSpPr>
        <p:spPr>
          <a:xfrm>
            <a:off x="62484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8991600" y="41021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8991600" y="46609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31750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609600"/>
            <a:ext cx="10972800" cy="2032000"/>
          </a:xfrm>
          <a:custGeom>
            <a:avLst/>
            <a:gd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35052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35052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4008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4008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9296400" y="41656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9296400" y="47244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096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3688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19304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8128000" y="2489200"/>
            <a:ext cx="3454400" cy="335280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32512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2" hasCustomPrompt="1"/>
            <p:custDataLst>
              <p:tags r:id="rId4"/>
            </p:custDataLst>
          </p:nvPr>
        </p:nvSpPr>
        <p:spPr>
          <a:xfrm>
            <a:off x="6096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9144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3688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43688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46736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1280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81280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8432800" y="3556000"/>
            <a:ext cx="2844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6" Type="http://schemas.openxmlformats.org/officeDocument/2006/relationships/notesSlide" Target="../notesSlides/notesSlide13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8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92.xml"/><Relationship Id="rId8" Type="http://schemas.openxmlformats.org/officeDocument/2006/relationships/tags" Target="../tags/tag191.xml"/><Relationship Id="rId7" Type="http://schemas.openxmlformats.org/officeDocument/2006/relationships/tags" Target="../tags/tag190.xml"/><Relationship Id="rId6" Type="http://schemas.openxmlformats.org/officeDocument/2006/relationships/tags" Target="../tags/tag189.xml"/><Relationship Id="rId5" Type="http://schemas.openxmlformats.org/officeDocument/2006/relationships/tags" Target="../tags/tag188.xml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8" Type="http://schemas.openxmlformats.org/officeDocument/2006/relationships/notesSlide" Target="../notesSlides/notesSlide2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13.xml"/><Relationship Id="rId15" Type="http://schemas.openxmlformats.org/officeDocument/2006/relationships/tags" Target="../tags/tag212.xml"/><Relationship Id="rId14" Type="http://schemas.openxmlformats.org/officeDocument/2006/relationships/tags" Target="../tags/tag211.xml"/><Relationship Id="rId13" Type="http://schemas.openxmlformats.org/officeDocument/2006/relationships/tags" Target="../tags/tag210.xml"/><Relationship Id="rId12" Type="http://schemas.openxmlformats.org/officeDocument/2006/relationships/tags" Target="../tags/tag209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5" Type="http://schemas.openxmlformats.org/officeDocument/2006/relationships/notesSlide" Target="../notesSlides/notesSlide25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5" Type="http://schemas.openxmlformats.org/officeDocument/2006/relationships/notesSlide" Target="../notesSlides/notesSlide27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image" Target="../media/image20.jpeg"/><Relationship Id="rId2" Type="http://schemas.openxmlformats.org/officeDocument/2006/relationships/tags" Target="../tags/tag233.xml"/><Relationship Id="rId13" Type="http://schemas.openxmlformats.org/officeDocument/2006/relationships/notesSlide" Target="../notesSlides/notesSlide2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image" Target="../media/image9.pn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image" Target="../media/image10.jpeg"/><Relationship Id="rId4" Type="http://schemas.openxmlformats.org/officeDocument/2006/relationships/tags" Target="../tags/tag79.xml"/><Relationship Id="rId3" Type="http://schemas.openxmlformats.org/officeDocument/2006/relationships/image" Target="../media/image3.png"/><Relationship Id="rId20" Type="http://schemas.openxmlformats.org/officeDocument/2006/relationships/notesSlide" Target="../notesSlides/notesSlide4.xml"/><Relationship Id="rId2" Type="http://schemas.openxmlformats.org/officeDocument/2006/relationships/image" Target="../media/image6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image" Target="../media/image12.jpeg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4" Type="http://schemas.openxmlformats.org/officeDocument/2006/relationships/notesSlide" Target="../notesSlides/notesSlide5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120.xml"/><Relationship Id="rId31" Type="http://schemas.openxmlformats.org/officeDocument/2006/relationships/tags" Target="../tags/tag119.xml"/><Relationship Id="rId30" Type="http://schemas.openxmlformats.org/officeDocument/2006/relationships/tags" Target="../tags/tag118.xml"/><Relationship Id="rId3" Type="http://schemas.openxmlformats.org/officeDocument/2006/relationships/tags" Target="../tags/tag91.xml"/><Relationship Id="rId29" Type="http://schemas.openxmlformats.org/officeDocument/2006/relationships/tags" Target="../tags/tag117.xml"/><Relationship Id="rId28" Type="http://schemas.openxmlformats.org/officeDocument/2006/relationships/tags" Target="../tags/tag116.xml"/><Relationship Id="rId27" Type="http://schemas.openxmlformats.org/officeDocument/2006/relationships/tags" Target="../tags/tag115.xml"/><Relationship Id="rId26" Type="http://schemas.openxmlformats.org/officeDocument/2006/relationships/tags" Target="../tags/tag114.xml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tags" Target="../tags/tag110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image" Target="../media/image6.png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50-d3l4kegs8jdo4os5emqg.jpg"/>
          <p:cNvPicPr>
            <a:picLocks noChangeAspect="1"/>
          </p:cNvPicPr>
          <p:nvPr/>
        </p:nvPicPr>
        <p:blipFill>
          <a:blip r:embed="rId1"/>
          <a:srcRect t="83" r="-547" b="-1525"/>
          <a:stretch>
            <a:fillRect/>
          </a:stretch>
        </p:blipFill>
        <p:spPr>
          <a:xfrm>
            <a:off x="0" y="635"/>
            <a:ext cx="12258675" cy="69684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4:39-d3l4kbos8jdo4os5emk0.png"/>
          <p:cNvPicPr>
            <a:picLocks noChangeAspect="1"/>
          </p:cNvPicPr>
          <p:nvPr/>
        </p:nvPicPr>
        <p:blipFill>
          <a:blip r:embed="rId2"/>
          <a:srcRect l="11" r="11"/>
          <a:stretch>
            <a:fillRect/>
          </a:stretch>
        </p:blipFill>
        <p:spPr>
          <a:xfrm>
            <a:off x="5560060" y="655320"/>
            <a:ext cx="6177915" cy="554799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11530" y="5525135"/>
            <a:ext cx="2584450" cy="2209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811530" y="5525135"/>
            <a:ext cx="4215130" cy="220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戴韵涵、赵文绮、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古轩麟、郭煜城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11530" y="5885815"/>
            <a:ext cx="2585085" cy="2209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汇报日期：2025/12/22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V="1">
            <a:off x="869237" y="3090256"/>
            <a:ext cx="0" cy="2259330"/>
          </a:xfrm>
          <a:prstGeom prst="straightConnector1">
            <a:avLst/>
          </a:prstGeom>
          <a:solidFill>
            <a:schemeClr val="accent5">
              <a:lumMod val="50000"/>
            </a:schemeClr>
          </a:solidFill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Text 10"/>
          <p:cNvSpPr/>
          <p:nvPr/>
        </p:nvSpPr>
        <p:spPr>
          <a:xfrm>
            <a:off x="626745" y="1145540"/>
            <a:ext cx="6487795" cy="19469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b="1" dirty="0">
                <a:solidFill>
                  <a:schemeClr val="accent5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DramaIn </a:t>
            </a:r>
            <a:r>
              <a:rPr lang="zh-CN" altLang="en-US" sz="6000" b="1" dirty="0">
                <a:solidFill>
                  <a:schemeClr val="accent5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入戏</a:t>
            </a:r>
            <a:endParaRPr lang="zh-CN" altLang="en-US" sz="6000" b="1" dirty="0">
              <a:solidFill>
                <a:schemeClr val="accent5">
                  <a:lumMod val="75000"/>
                </a:scheme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00000"/>
              </a:lnSpc>
            </a:pPr>
            <a:r>
              <a:rPr lang="zh-CN" altLang="en-US" sz="6000" b="1" dirty="0">
                <a:solidFill>
                  <a:schemeClr val="accent5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总结汇报</a:t>
            </a:r>
            <a:endParaRPr lang="zh-CN" altLang="en-US" sz="6000" b="1" dirty="0">
              <a:solidFill>
                <a:schemeClr val="accent5">
                  <a:lumMod val="75000"/>
                </a:schemeClr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5" name="Image 2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3"/>
          <a:srcRect l="38935" t="-7643" r="-13148" b="-18048"/>
          <a:stretch>
            <a:fillRect/>
          </a:stretch>
        </p:blipFill>
        <p:spPr>
          <a:xfrm>
            <a:off x="0" y="5525135"/>
            <a:ext cx="734695" cy="1242695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10-11-20:14:39-d3l4kbos8jdo4os5emig.jpg"/>
          <p:cNvPicPr>
            <a:picLocks noChangeAspect="1"/>
          </p:cNvPicPr>
          <p:nvPr/>
        </p:nvPicPr>
        <p:blipFill>
          <a:blip r:embed="rId4"/>
          <a:srcRect t="573" b="573"/>
          <a:stretch>
            <a:fillRect/>
          </a:stretch>
        </p:blipFill>
        <p:spPr>
          <a:xfrm>
            <a:off x="0" y="0"/>
            <a:ext cx="276860" cy="1766570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10-11-20:14:39-d3l4kbos8jdo4os5emig.jpg"/>
          <p:cNvPicPr>
            <a:picLocks noChangeAspect="1"/>
          </p:cNvPicPr>
          <p:nvPr/>
        </p:nvPicPr>
        <p:blipFill>
          <a:blip r:embed="rId4"/>
          <a:srcRect t="573" b="573"/>
          <a:stretch>
            <a:fillRect/>
          </a:stretch>
        </p:blipFill>
        <p:spPr>
          <a:xfrm>
            <a:off x="11908155" y="5091430"/>
            <a:ext cx="276860" cy="1766570"/>
          </a:xfrm>
          <a:prstGeom prst="rect">
            <a:avLst/>
          </a:prstGeom>
        </p:spPr>
      </p:pic>
      <p:pic>
        <p:nvPicPr>
          <p:cNvPr id="18" name="Image 5" descr="https://kimi-img.moonshot.cn/pub/slides/slides_tmpl/image/25-10-11-20:14:40-d3l4kc0s8jdo4os5eml0.png"/>
          <p:cNvPicPr>
            <a:picLocks noChangeAspect="1"/>
          </p:cNvPicPr>
          <p:nvPr/>
        </p:nvPicPr>
        <p:blipFill>
          <a:blip r:embed="rId5"/>
          <a:srcRect t="9" b="9"/>
          <a:stretch>
            <a:fillRect/>
          </a:stretch>
        </p:blipFill>
        <p:spPr>
          <a:xfrm>
            <a:off x="5897880" y="2578735"/>
            <a:ext cx="3540760" cy="3540760"/>
          </a:xfrm>
          <a:prstGeom prst="rect">
            <a:avLst/>
          </a:prstGeom>
        </p:spPr>
      </p:pic>
      <p:sp>
        <p:nvSpPr>
          <p:cNvPr id="20" name="Shape 1"/>
          <p:cNvSpPr/>
          <p:nvPr/>
        </p:nvSpPr>
        <p:spPr>
          <a:xfrm flipV="1">
            <a:off x="11217275" y="6090920"/>
            <a:ext cx="175260" cy="76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</a:ln>
        </p:spPr>
      </p:sp>
      <p:sp>
        <p:nvSpPr>
          <p:cNvPr id="21" name="Shape 1"/>
          <p:cNvSpPr/>
          <p:nvPr/>
        </p:nvSpPr>
        <p:spPr>
          <a:xfrm flipV="1">
            <a:off x="11218545" y="6217920"/>
            <a:ext cx="175260" cy="76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</a:ln>
        </p:spPr>
      </p:sp>
      <p:sp>
        <p:nvSpPr>
          <p:cNvPr id="22" name="Shape 1"/>
          <p:cNvSpPr/>
          <p:nvPr/>
        </p:nvSpPr>
        <p:spPr>
          <a:xfrm flipV="1">
            <a:off x="11219815" y="6344920"/>
            <a:ext cx="175260" cy="76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</a:ln>
        </p:spPr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709930"/>
            <a:ext cx="5626100" cy="5073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2.2 开发过程展示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4000" y="2360613"/>
            <a:ext cx="556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2868613"/>
            <a:ext cx="55245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7200" y="4243388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63600" y="4700588"/>
            <a:ext cx="10287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424509" y="4700588"/>
            <a:ext cx="1193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155678" y="4700588"/>
            <a:ext cx="11811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404100" y="4813300"/>
            <a:ext cx="214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404100" y="5168900"/>
            <a:ext cx="210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1508125"/>
            <a:ext cx="10878820" cy="4102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600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21590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366520" y="-23761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087755" y="1060450"/>
            <a:ext cx="5525135" cy="937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开发工作量与复杂度指标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08395" y="300101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兼容性覆盖：适配</a:t>
            </a:r>
            <a:r>
              <a:rPr lang="en-US" altLang="zh-CN">
                <a:sym typeface="+mn-ea"/>
              </a:rPr>
              <a:t>Android 8.0+</a:t>
            </a:r>
            <a:r>
              <a:rPr lang="zh-CN" altLang="en-US">
                <a:sym typeface="+mn-ea"/>
              </a:rPr>
              <a:t>系统版本，测试设备覆盖</a:t>
            </a:r>
            <a:r>
              <a:rPr lang="en-US" altLang="zh-CN">
                <a:sym typeface="+mn-ea"/>
              </a:rPr>
              <a:t>10+</a:t>
            </a:r>
            <a:r>
              <a:rPr lang="zh-CN" altLang="en-US">
                <a:sym typeface="+mn-ea"/>
              </a:rPr>
              <a:t>款主流机型（含华为、小米、</a:t>
            </a:r>
            <a:r>
              <a:rPr lang="en-US" altLang="zh-CN">
                <a:sym typeface="+mn-ea"/>
              </a:rPr>
              <a:t>OPPO</a:t>
            </a:r>
            <a:r>
              <a:rPr lang="zh-CN" altLang="en-US">
                <a:sym typeface="+mn-ea"/>
              </a:rPr>
              <a:t>等），屏幕尺寸覆盖</a:t>
            </a:r>
            <a:r>
              <a:rPr lang="en-US" altLang="zh-CN">
                <a:sym typeface="+mn-ea"/>
              </a:rPr>
              <a:t>375px-1024px</a:t>
            </a:r>
            <a:r>
              <a:rPr lang="zh-CN" altLang="en-US">
                <a:sym typeface="+mn-ea"/>
              </a:rPr>
              <a:t>宽度范围。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452245" y="3001010"/>
            <a:ext cx="4064000" cy="1329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ym typeface="+mn-ea"/>
              </a:rPr>
              <a:t>- </a:t>
            </a:r>
            <a:r>
              <a:rPr lang="zh-CN" altLang="en-US">
                <a:sym typeface="+mn-ea"/>
              </a:rPr>
              <a:t>功能复杂度：实现交互场景</a:t>
            </a:r>
            <a:r>
              <a:rPr lang="en-US" altLang="zh-CN">
                <a:sym typeface="+mn-ea"/>
              </a:rPr>
              <a:t>28</a:t>
            </a:r>
            <a:r>
              <a:rPr lang="zh-CN" altLang="en-US">
                <a:sym typeface="+mn-ea"/>
              </a:rPr>
              <a:t>个，涵盖轮播、瀑布流、时间轴、多条件筛选等复杂交互；支持动态组件</a:t>
            </a:r>
            <a:r>
              <a:rPr lang="en-US" altLang="zh-CN">
                <a:sym typeface="+mn-ea"/>
              </a:rPr>
              <a:t>15</a:t>
            </a:r>
            <a:r>
              <a:rPr lang="zh-CN" altLang="en-US">
                <a:sym typeface="+mn-ea"/>
              </a:rPr>
              <a:t>个，含密码可见性切换、未读消息脉冲动画等定制化功能。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测试方案与执行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03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860425"/>
            <a:ext cx="11874500" cy="892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测试策略与实施思路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9550" y="18542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思路：</a:t>
            </a:r>
            <a:r>
              <a:rPr lang="en-US" sz="20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分层递进，先自动化验证核心逻辑，再手动补充边缘场景</a:t>
            </a:r>
            <a:endParaRPr lang="en-US" sz="2000" dirty="0">
              <a:solidFill>
                <a:srgbClr val="4A556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Shape 4"/>
          <p:cNvSpPr/>
          <p:nvPr>
            <p:custDataLst>
              <p:tags r:id="rId2"/>
            </p:custDataLst>
          </p:nvPr>
        </p:nvSpPr>
        <p:spPr>
          <a:xfrm>
            <a:off x="1209675" y="245364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8" name="Shape 5"/>
          <p:cNvSpPr/>
          <p:nvPr>
            <p:custDataLst>
              <p:tags r:id="rId3"/>
            </p:custDataLst>
          </p:nvPr>
        </p:nvSpPr>
        <p:spPr>
          <a:xfrm>
            <a:off x="1577975" y="277114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95250" y="71438"/>
                </a:moveTo>
                <a:lnTo>
                  <a:pt x="95250" y="119063"/>
                </a:lnTo>
                <a:lnTo>
                  <a:pt x="190500" y="119063"/>
                </a:lnTo>
                <a:lnTo>
                  <a:pt x="190500" y="71438"/>
                </a:lnTo>
                <a:cubicBezTo>
                  <a:pt x="190500" y="45169"/>
                  <a:pt x="169143" y="23812"/>
                  <a:pt x="142875" y="23812"/>
                </a:cubicBezTo>
                <a:cubicBezTo>
                  <a:pt x="116607" y="23812"/>
                  <a:pt x="95250" y="45169"/>
                  <a:pt x="95250" y="71438"/>
                </a:cubicBezTo>
                <a:close/>
                <a:moveTo>
                  <a:pt x="47625" y="119063"/>
                </a:moveTo>
                <a:lnTo>
                  <a:pt x="47625" y="71438"/>
                </a:lnTo>
                <a:cubicBezTo>
                  <a:pt x="47625" y="18827"/>
                  <a:pt x="90264" y="-23812"/>
                  <a:pt x="142875" y="-23812"/>
                </a:cubicBezTo>
                <a:cubicBezTo>
                  <a:pt x="195486" y="-23812"/>
                  <a:pt x="238125" y="18827"/>
                  <a:pt x="238125" y="71438"/>
                </a:cubicBezTo>
                <a:lnTo>
                  <a:pt x="238125" y="119063"/>
                </a:lnTo>
                <a:cubicBezTo>
                  <a:pt x="264393" y="119063"/>
                  <a:pt x="285750" y="140419"/>
                  <a:pt x="285750" y="166688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166688"/>
                </a:lnTo>
                <a:cubicBezTo>
                  <a:pt x="0" y="140419"/>
                  <a:pt x="21357" y="119063"/>
                  <a:pt x="47625" y="119063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9" name="Text 6"/>
          <p:cNvSpPr/>
          <p:nvPr>
            <p:custDataLst>
              <p:tags r:id="rId4"/>
            </p:custDataLst>
          </p:nvPr>
        </p:nvSpPr>
        <p:spPr>
          <a:xfrm>
            <a:off x="708025" y="3510280"/>
            <a:ext cx="2007870" cy="525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搭建测试环境</a:t>
            </a:r>
            <a:endParaRPr lang="en-US" alt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0" name="Shape 7"/>
          <p:cNvSpPr/>
          <p:nvPr>
            <p:custDataLst>
              <p:tags r:id="rId5"/>
            </p:custDataLst>
          </p:nvPr>
        </p:nvSpPr>
        <p:spPr>
          <a:xfrm>
            <a:off x="2530475" y="3114040"/>
            <a:ext cx="1663700" cy="50800"/>
          </a:xfrm>
          <a:custGeom>
            <a:avLst/>
            <a:gdLst/>
            <a:ahLst/>
            <a:cxnLst/>
            <a:rect l="l" t="t" r="r" b="b"/>
            <a:pathLst>
              <a:path w="1663700" h="50800">
                <a:moveTo>
                  <a:pt x="25400" y="0"/>
                </a:moveTo>
                <a:lnTo>
                  <a:pt x="1638300" y="0"/>
                </a:lnTo>
                <a:cubicBezTo>
                  <a:pt x="1652319" y="0"/>
                  <a:pt x="1663700" y="11381"/>
                  <a:pt x="1663700" y="25400"/>
                </a:cubicBezTo>
                <a:lnTo>
                  <a:pt x="1663700" y="25400"/>
                </a:lnTo>
                <a:cubicBezTo>
                  <a:pt x="1663700" y="39419"/>
                  <a:pt x="1652319" y="50800"/>
                  <a:pt x="16383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11" name="Shape 8"/>
          <p:cNvSpPr/>
          <p:nvPr>
            <p:custDataLst>
              <p:tags r:id="rId6"/>
            </p:custDataLst>
          </p:nvPr>
        </p:nvSpPr>
        <p:spPr>
          <a:xfrm>
            <a:off x="4494709" y="245364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12" name="Shape 9"/>
          <p:cNvSpPr/>
          <p:nvPr>
            <p:custDataLst>
              <p:tags r:id="rId7"/>
            </p:custDataLst>
          </p:nvPr>
        </p:nvSpPr>
        <p:spPr>
          <a:xfrm>
            <a:off x="4815384" y="277114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56729" y="203150"/>
                </a:moveTo>
                <a:cubicBezTo>
                  <a:pt x="263723" y="196155"/>
                  <a:pt x="263723" y="184845"/>
                  <a:pt x="256729" y="177924"/>
                </a:cubicBezTo>
                <a:lnTo>
                  <a:pt x="149572" y="70693"/>
                </a:lnTo>
                <a:cubicBezTo>
                  <a:pt x="144438" y="65559"/>
                  <a:pt x="136773" y="64071"/>
                  <a:pt x="130076" y="66824"/>
                </a:cubicBezTo>
                <a:cubicBezTo>
                  <a:pt x="123379" y="69577"/>
                  <a:pt x="119063" y="76126"/>
                  <a:pt x="119063" y="83344"/>
                </a:cubicBezTo>
                <a:lnTo>
                  <a:pt x="119063" y="142875"/>
                </a:lnTo>
                <a:lnTo>
                  <a:pt x="35719" y="142875"/>
                </a:lnTo>
                <a:cubicBezTo>
                  <a:pt x="15999" y="142875"/>
                  <a:pt x="0" y="158874"/>
                  <a:pt x="0" y="178594"/>
                </a:cubicBezTo>
                <a:lnTo>
                  <a:pt x="0" y="202406"/>
                </a:lnTo>
                <a:cubicBezTo>
                  <a:pt x="0" y="222126"/>
                  <a:pt x="15999" y="238125"/>
                  <a:pt x="35719" y="238125"/>
                </a:cubicBezTo>
                <a:lnTo>
                  <a:pt x="119063" y="238125"/>
                </a:lnTo>
                <a:lnTo>
                  <a:pt x="119063" y="297656"/>
                </a:lnTo>
                <a:cubicBezTo>
                  <a:pt x="119063" y="304874"/>
                  <a:pt x="123379" y="311423"/>
                  <a:pt x="130076" y="314176"/>
                </a:cubicBezTo>
                <a:cubicBezTo>
                  <a:pt x="136773" y="316929"/>
                  <a:pt x="144438" y="315441"/>
                  <a:pt x="149572" y="310307"/>
                </a:cubicBezTo>
                <a:lnTo>
                  <a:pt x="256729" y="203150"/>
                </a:lnTo>
                <a:close/>
                <a:moveTo>
                  <a:pt x="261938" y="309563"/>
                </a:moveTo>
                <a:cubicBezTo>
                  <a:pt x="248766" y="309563"/>
                  <a:pt x="238125" y="320204"/>
                  <a:pt x="238125" y="333375"/>
                </a:cubicBezTo>
                <a:cubicBezTo>
                  <a:pt x="238125" y="346546"/>
                  <a:pt x="248766" y="357188"/>
                  <a:pt x="261938" y="357188"/>
                </a:cubicBezTo>
                <a:lnTo>
                  <a:pt x="309563" y="357188"/>
                </a:lnTo>
                <a:cubicBezTo>
                  <a:pt x="349002" y="357188"/>
                  <a:pt x="381000" y="325189"/>
                  <a:pt x="381000" y="285750"/>
                </a:cubicBezTo>
                <a:lnTo>
                  <a:pt x="381000" y="95250"/>
                </a:lnTo>
                <a:cubicBezTo>
                  <a:pt x="381000" y="55811"/>
                  <a:pt x="349002" y="23812"/>
                  <a:pt x="309563" y="23812"/>
                </a:cubicBezTo>
                <a:lnTo>
                  <a:pt x="261938" y="23812"/>
                </a:lnTo>
                <a:cubicBezTo>
                  <a:pt x="248766" y="23812"/>
                  <a:pt x="238125" y="34454"/>
                  <a:pt x="238125" y="47625"/>
                </a:cubicBezTo>
                <a:cubicBezTo>
                  <a:pt x="238125" y="60796"/>
                  <a:pt x="248766" y="71438"/>
                  <a:pt x="261938" y="71438"/>
                </a:cubicBez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85750"/>
                </a:lnTo>
                <a:cubicBezTo>
                  <a:pt x="333375" y="298921"/>
                  <a:pt x="322734" y="309563"/>
                  <a:pt x="309563" y="309563"/>
                </a:cubicBezTo>
                <a:lnTo>
                  <a:pt x="261938" y="309563"/>
                </a:lnTo>
                <a:close/>
              </a:path>
            </a:pathLst>
          </a:custGeom>
          <a:solidFill>
            <a:srgbClr val="2D6898"/>
          </a:solidFill>
        </p:spPr>
      </p:sp>
      <p:sp>
        <p:nvSpPr>
          <p:cNvPr id="13" name="Text 10"/>
          <p:cNvSpPr/>
          <p:nvPr>
            <p:custDataLst>
              <p:tags r:id="rId8"/>
            </p:custDataLst>
          </p:nvPr>
        </p:nvSpPr>
        <p:spPr>
          <a:xfrm>
            <a:off x="3637280" y="3582035"/>
            <a:ext cx="2657475" cy="3968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静态检查代码问题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Shape 11"/>
          <p:cNvSpPr/>
          <p:nvPr>
            <p:custDataLst>
              <p:tags r:id="rId9"/>
            </p:custDataLst>
          </p:nvPr>
        </p:nvSpPr>
        <p:spPr>
          <a:xfrm>
            <a:off x="5815509" y="3114040"/>
            <a:ext cx="1663700" cy="50800"/>
          </a:xfrm>
          <a:custGeom>
            <a:avLst/>
            <a:gdLst/>
            <a:ahLst/>
            <a:cxnLst/>
            <a:rect l="l" t="t" r="r" b="b"/>
            <a:pathLst>
              <a:path w="1663700" h="50800">
                <a:moveTo>
                  <a:pt x="25400" y="0"/>
                </a:moveTo>
                <a:lnTo>
                  <a:pt x="1638300" y="0"/>
                </a:lnTo>
                <a:cubicBezTo>
                  <a:pt x="1652319" y="0"/>
                  <a:pt x="1663700" y="11381"/>
                  <a:pt x="1663700" y="25400"/>
                </a:cubicBezTo>
                <a:lnTo>
                  <a:pt x="1663700" y="25400"/>
                </a:lnTo>
                <a:cubicBezTo>
                  <a:pt x="1663700" y="39419"/>
                  <a:pt x="1652319" y="50800"/>
                  <a:pt x="16383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15" name="Shape 12"/>
          <p:cNvSpPr/>
          <p:nvPr>
            <p:custDataLst>
              <p:tags r:id="rId10"/>
            </p:custDataLst>
          </p:nvPr>
        </p:nvSpPr>
        <p:spPr>
          <a:xfrm>
            <a:off x="7779742" y="245364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16" name="Shape 13"/>
          <p:cNvSpPr/>
          <p:nvPr>
            <p:custDataLst>
              <p:tags r:id="rId11"/>
            </p:custDataLst>
          </p:nvPr>
        </p:nvSpPr>
        <p:spPr>
          <a:xfrm>
            <a:off x="8100417" y="277114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06722" y="6400"/>
                </a:moveTo>
                <a:cubicBezTo>
                  <a:pt x="197569" y="-2084"/>
                  <a:pt x="183431" y="-2084"/>
                  <a:pt x="174352" y="6400"/>
                </a:cubicBezTo>
                <a:lnTo>
                  <a:pt x="7665" y="161181"/>
                </a:lnTo>
                <a:cubicBezTo>
                  <a:pt x="521" y="167878"/>
                  <a:pt x="-1860" y="178222"/>
                  <a:pt x="1712" y="187300"/>
                </a:cubicBezTo>
                <a:cubicBezTo>
                  <a:pt x="5283" y="196379"/>
                  <a:pt x="13990" y="202406"/>
                  <a:pt x="23812" y="202406"/>
                </a:cubicBezTo>
                <a:lnTo>
                  <a:pt x="35719" y="202406"/>
                </a:lnTo>
                <a:lnTo>
                  <a:pt x="35719" y="333375"/>
                </a:lnTo>
                <a:cubicBezTo>
                  <a:pt x="35719" y="359643"/>
                  <a:pt x="57076" y="381000"/>
                  <a:pt x="83344" y="381000"/>
                </a:cubicBezTo>
                <a:lnTo>
                  <a:pt x="297656" y="381000"/>
                </a:lnTo>
                <a:cubicBezTo>
                  <a:pt x="323924" y="381000"/>
                  <a:pt x="345281" y="359643"/>
                  <a:pt x="345281" y="333375"/>
                </a:cubicBezTo>
                <a:lnTo>
                  <a:pt x="345281" y="202406"/>
                </a:lnTo>
                <a:lnTo>
                  <a:pt x="357188" y="202406"/>
                </a:lnTo>
                <a:cubicBezTo>
                  <a:pt x="367010" y="202406"/>
                  <a:pt x="375791" y="196379"/>
                  <a:pt x="379363" y="187300"/>
                </a:cubicBezTo>
                <a:cubicBezTo>
                  <a:pt x="382935" y="178222"/>
                  <a:pt x="380554" y="167804"/>
                  <a:pt x="373410" y="161181"/>
                </a:cubicBezTo>
                <a:lnTo>
                  <a:pt x="206722" y="6400"/>
                </a:lnTo>
                <a:close/>
                <a:moveTo>
                  <a:pt x="178594" y="238125"/>
                </a:moveTo>
                <a:lnTo>
                  <a:pt x="202406" y="238125"/>
                </a:lnTo>
                <a:cubicBezTo>
                  <a:pt x="222126" y="238125"/>
                  <a:pt x="238125" y="254124"/>
                  <a:pt x="238125" y="273844"/>
                </a:cubicBezTo>
                <a:lnTo>
                  <a:pt x="238125" y="345281"/>
                </a:lnTo>
                <a:lnTo>
                  <a:pt x="142875" y="345281"/>
                </a:lnTo>
                <a:lnTo>
                  <a:pt x="142875" y="273844"/>
                </a:lnTo>
                <a:cubicBezTo>
                  <a:pt x="142875" y="254124"/>
                  <a:pt x="158874" y="238125"/>
                  <a:pt x="178594" y="238125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7" name="Text 14"/>
          <p:cNvSpPr/>
          <p:nvPr>
            <p:custDataLst>
              <p:tags r:id="rId12"/>
            </p:custDataLst>
          </p:nvPr>
        </p:nvSpPr>
        <p:spPr>
          <a:xfrm>
            <a:off x="7216140" y="3491865"/>
            <a:ext cx="2086610" cy="539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单元测试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8" name="Shape 15"/>
          <p:cNvSpPr/>
          <p:nvPr>
            <p:custDataLst>
              <p:tags r:id="rId13"/>
            </p:custDataLst>
          </p:nvPr>
        </p:nvSpPr>
        <p:spPr>
          <a:xfrm rot="2640000">
            <a:off x="8845272" y="3554730"/>
            <a:ext cx="1663700" cy="50800"/>
          </a:xfrm>
          <a:custGeom>
            <a:avLst/>
            <a:gdLst/>
            <a:ahLst/>
            <a:cxnLst/>
            <a:rect l="l" t="t" r="r" b="b"/>
            <a:pathLst>
              <a:path w="1663700" h="50800">
                <a:moveTo>
                  <a:pt x="25400" y="0"/>
                </a:moveTo>
                <a:lnTo>
                  <a:pt x="1638300" y="0"/>
                </a:lnTo>
                <a:cubicBezTo>
                  <a:pt x="1652319" y="0"/>
                  <a:pt x="1663700" y="11381"/>
                  <a:pt x="1663700" y="25400"/>
                </a:cubicBezTo>
                <a:lnTo>
                  <a:pt x="1663700" y="25400"/>
                </a:lnTo>
                <a:cubicBezTo>
                  <a:pt x="1663700" y="39419"/>
                  <a:pt x="1652319" y="50800"/>
                  <a:pt x="16383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19" name="Shape 16"/>
          <p:cNvSpPr/>
          <p:nvPr>
            <p:custDataLst>
              <p:tags r:id="rId14"/>
            </p:custDataLst>
          </p:nvPr>
        </p:nvSpPr>
        <p:spPr>
          <a:xfrm>
            <a:off x="9761756" y="4318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20" name="Shape 17"/>
          <p:cNvSpPr/>
          <p:nvPr>
            <p:custDataLst>
              <p:tags r:id="rId15"/>
            </p:custDataLst>
          </p:nvPr>
        </p:nvSpPr>
        <p:spPr>
          <a:xfrm>
            <a:off x="10082431" y="4635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105147"/>
                </a:moveTo>
                <a:lnTo>
                  <a:pt x="190500" y="335310"/>
                </a:lnTo>
                <a:lnTo>
                  <a:pt x="190872" y="335161"/>
                </a:lnTo>
                <a:cubicBezTo>
                  <a:pt x="231502" y="318269"/>
                  <a:pt x="275109" y="309563"/>
                  <a:pt x="319088" y="309563"/>
                </a:cubicBezTo>
                <a:lnTo>
                  <a:pt x="333375" y="309563"/>
                </a:lnTo>
                <a:lnTo>
                  <a:pt x="333375" y="71438"/>
                </a:lnTo>
                <a:lnTo>
                  <a:pt x="319088" y="71438"/>
                </a:lnTo>
                <a:cubicBezTo>
                  <a:pt x="287685" y="71438"/>
                  <a:pt x="256505" y="77688"/>
                  <a:pt x="227484" y="89743"/>
                </a:cubicBezTo>
                <a:cubicBezTo>
                  <a:pt x="214982" y="94952"/>
                  <a:pt x="202629" y="100087"/>
                  <a:pt x="190500" y="105147"/>
                </a:cubicBezTo>
                <a:close/>
                <a:moveTo>
                  <a:pt x="171822" y="45765"/>
                </a:moveTo>
                <a:lnTo>
                  <a:pt x="190500" y="53578"/>
                </a:lnTo>
                <a:lnTo>
                  <a:pt x="209178" y="45765"/>
                </a:lnTo>
                <a:cubicBezTo>
                  <a:pt x="244004" y="31254"/>
                  <a:pt x="281360" y="23812"/>
                  <a:pt x="319088" y="23812"/>
                </a:cubicBezTo>
                <a:lnTo>
                  <a:pt x="345281" y="23812"/>
                </a:lnTo>
                <a:cubicBezTo>
                  <a:pt x="365001" y="23812"/>
                  <a:pt x="381000" y="39812"/>
                  <a:pt x="381000" y="59531"/>
                </a:cubicBezTo>
                <a:lnTo>
                  <a:pt x="381000" y="321469"/>
                </a:lnTo>
                <a:cubicBezTo>
                  <a:pt x="381000" y="341188"/>
                  <a:pt x="365001" y="357188"/>
                  <a:pt x="345281" y="357188"/>
                </a:cubicBezTo>
                <a:lnTo>
                  <a:pt x="319088" y="357188"/>
                </a:lnTo>
                <a:cubicBezTo>
                  <a:pt x="281360" y="357188"/>
                  <a:pt x="244004" y="364629"/>
                  <a:pt x="209178" y="379140"/>
                </a:cubicBezTo>
                <a:lnTo>
                  <a:pt x="199653" y="383084"/>
                </a:lnTo>
                <a:cubicBezTo>
                  <a:pt x="193774" y="385539"/>
                  <a:pt x="187226" y="385539"/>
                  <a:pt x="181347" y="383084"/>
                </a:cubicBezTo>
                <a:lnTo>
                  <a:pt x="171822" y="379140"/>
                </a:lnTo>
                <a:cubicBezTo>
                  <a:pt x="136996" y="364629"/>
                  <a:pt x="99640" y="357188"/>
                  <a:pt x="61913" y="357188"/>
                </a:cubicBezTo>
                <a:lnTo>
                  <a:pt x="35719" y="357188"/>
                </a:lnTo>
                <a:cubicBezTo>
                  <a:pt x="15999" y="357188"/>
                  <a:pt x="0" y="341188"/>
                  <a:pt x="0" y="321469"/>
                </a:cubicBezTo>
                <a:lnTo>
                  <a:pt x="0" y="59531"/>
                </a:lnTo>
                <a:cubicBezTo>
                  <a:pt x="0" y="39812"/>
                  <a:pt x="15999" y="23812"/>
                  <a:pt x="35719" y="23812"/>
                </a:cubicBezTo>
                <a:lnTo>
                  <a:pt x="61913" y="23812"/>
                </a:lnTo>
                <a:cubicBezTo>
                  <a:pt x="99640" y="23812"/>
                  <a:pt x="136996" y="31254"/>
                  <a:pt x="171822" y="45765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21" name="Text 18"/>
          <p:cNvSpPr/>
          <p:nvPr>
            <p:custDataLst>
              <p:tags r:id="rId16"/>
            </p:custDataLst>
          </p:nvPr>
        </p:nvSpPr>
        <p:spPr>
          <a:xfrm>
            <a:off x="9332595" y="5334000"/>
            <a:ext cx="1873885" cy="622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集成测试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6" name="Shape 23"/>
          <p:cNvSpPr/>
          <p:nvPr>
            <p:custDataLst>
              <p:tags r:id="rId17"/>
            </p:custDataLst>
          </p:nvPr>
        </p:nvSpPr>
        <p:spPr>
          <a:xfrm>
            <a:off x="2362200" y="4368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27" name="Shape 24"/>
          <p:cNvSpPr/>
          <p:nvPr>
            <p:custDataLst>
              <p:tags r:id="rId18"/>
            </p:custDataLst>
          </p:nvPr>
        </p:nvSpPr>
        <p:spPr>
          <a:xfrm>
            <a:off x="2659063" y="4686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85750" y="107156"/>
                </a:moveTo>
                <a:cubicBezTo>
                  <a:pt x="285750" y="179487"/>
                  <a:pt x="221754" y="238125"/>
                  <a:pt x="142875" y="238125"/>
                </a:cubicBezTo>
                <a:cubicBezTo>
                  <a:pt x="123006" y="238125"/>
                  <a:pt x="104105" y="234404"/>
                  <a:pt x="86916" y="227707"/>
                </a:cubicBezTo>
                <a:lnTo>
                  <a:pt x="26194" y="259854"/>
                </a:lnTo>
                <a:cubicBezTo>
                  <a:pt x="19273" y="263500"/>
                  <a:pt x="10790" y="262235"/>
                  <a:pt x="5209" y="256729"/>
                </a:cubicBezTo>
                <a:cubicBezTo>
                  <a:pt x="-372" y="251222"/>
                  <a:pt x="-1637" y="242664"/>
                  <a:pt x="2084" y="235744"/>
                </a:cubicBezTo>
                <a:lnTo>
                  <a:pt x="28575" y="185738"/>
                </a:lnTo>
                <a:cubicBezTo>
                  <a:pt x="10641" y="163860"/>
                  <a:pt x="0" y="136624"/>
                  <a:pt x="0" y="107156"/>
                </a:cubicBezTo>
                <a:cubicBezTo>
                  <a:pt x="0" y="34826"/>
                  <a:pt x="63996" y="-23812"/>
                  <a:pt x="142875" y="-23812"/>
                </a:cubicBezTo>
                <a:cubicBezTo>
                  <a:pt x="221754" y="-23812"/>
                  <a:pt x="285750" y="34826"/>
                  <a:pt x="285750" y="107156"/>
                </a:cubicBezTo>
                <a:close/>
                <a:moveTo>
                  <a:pt x="285750" y="381000"/>
                </a:moveTo>
                <a:cubicBezTo>
                  <a:pt x="215726" y="381000"/>
                  <a:pt x="157460" y="334789"/>
                  <a:pt x="145256" y="273844"/>
                </a:cubicBezTo>
                <a:cubicBezTo>
                  <a:pt x="234553" y="272728"/>
                  <a:pt x="312167" y="209178"/>
                  <a:pt x="320725" y="123006"/>
                </a:cubicBezTo>
                <a:cubicBezTo>
                  <a:pt x="382712" y="137294"/>
                  <a:pt x="428625" y="188714"/>
                  <a:pt x="428625" y="250031"/>
                </a:cubicBezTo>
                <a:cubicBezTo>
                  <a:pt x="428625" y="279499"/>
                  <a:pt x="417984" y="306735"/>
                  <a:pt x="400050" y="328613"/>
                </a:cubicBezTo>
                <a:lnTo>
                  <a:pt x="426541" y="378619"/>
                </a:lnTo>
                <a:cubicBezTo>
                  <a:pt x="430188" y="385539"/>
                  <a:pt x="428923" y="394022"/>
                  <a:pt x="423416" y="399604"/>
                </a:cubicBezTo>
                <a:cubicBezTo>
                  <a:pt x="417909" y="405185"/>
                  <a:pt x="409352" y="406450"/>
                  <a:pt x="402431" y="402729"/>
                </a:cubicBezTo>
                <a:lnTo>
                  <a:pt x="341709" y="370582"/>
                </a:lnTo>
                <a:cubicBezTo>
                  <a:pt x="324520" y="377279"/>
                  <a:pt x="305619" y="381000"/>
                  <a:pt x="285750" y="381000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28" name="Text 25"/>
          <p:cNvSpPr/>
          <p:nvPr>
            <p:custDataLst>
              <p:tags r:id="rId19"/>
            </p:custDataLst>
          </p:nvPr>
        </p:nvSpPr>
        <p:spPr>
          <a:xfrm>
            <a:off x="2045970" y="5397500"/>
            <a:ext cx="1501140" cy="4787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收尾优化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9" name="Shape 26"/>
          <p:cNvSpPr/>
          <p:nvPr>
            <p:custDataLst>
              <p:tags r:id="rId20"/>
            </p:custDataLst>
          </p:nvPr>
        </p:nvSpPr>
        <p:spPr>
          <a:xfrm>
            <a:off x="3508375" y="4826000"/>
            <a:ext cx="2078990" cy="76200"/>
          </a:xfrm>
          <a:custGeom>
            <a:avLst/>
            <a:gdLst/>
            <a:ahLst/>
            <a:cxnLst/>
            <a:rect l="l" t="t" r="r" b="b"/>
            <a:pathLst>
              <a:path w="3302000" h="50800">
                <a:moveTo>
                  <a:pt x="25400" y="0"/>
                </a:moveTo>
                <a:lnTo>
                  <a:pt x="3276600" y="0"/>
                </a:lnTo>
                <a:cubicBezTo>
                  <a:pt x="3290619" y="0"/>
                  <a:pt x="3302000" y="11381"/>
                  <a:pt x="3302000" y="25400"/>
                </a:cubicBezTo>
                <a:lnTo>
                  <a:pt x="3302000" y="25400"/>
                </a:lnTo>
                <a:cubicBezTo>
                  <a:pt x="3302000" y="39419"/>
                  <a:pt x="3290619" y="50800"/>
                  <a:pt x="32766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30" name="Shape 27"/>
          <p:cNvSpPr/>
          <p:nvPr>
            <p:custDataLst>
              <p:tags r:id="rId21"/>
            </p:custDataLst>
          </p:nvPr>
        </p:nvSpPr>
        <p:spPr>
          <a:xfrm>
            <a:off x="5913755" y="4318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31" name="Shape 28"/>
          <p:cNvSpPr/>
          <p:nvPr>
            <p:custDataLst>
              <p:tags r:id="rId22"/>
            </p:custDataLst>
          </p:nvPr>
        </p:nvSpPr>
        <p:spPr>
          <a:xfrm>
            <a:off x="6234430" y="4635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96912" y="285899"/>
                </a:moveTo>
                <a:cubicBezTo>
                  <a:pt x="280467" y="257324"/>
                  <a:pt x="249585" y="238125"/>
                  <a:pt x="214313" y="238125"/>
                </a:cubicBezTo>
                <a:lnTo>
                  <a:pt x="166688" y="238125"/>
                </a:lnTo>
                <a:cubicBezTo>
                  <a:pt x="131415" y="238125"/>
                  <a:pt x="100533" y="257324"/>
                  <a:pt x="84088" y="285899"/>
                </a:cubicBezTo>
                <a:cubicBezTo>
                  <a:pt x="110282" y="315069"/>
                  <a:pt x="148233" y="333375"/>
                  <a:pt x="190500" y="333375"/>
                </a:cubicBezTo>
                <a:cubicBezTo>
                  <a:pt x="232767" y="333375"/>
                  <a:pt x="270718" y="314995"/>
                  <a:pt x="296912" y="285899"/>
                </a:cubicBezTo>
                <a:close/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90500" y="202406"/>
                </a:moveTo>
                <a:cubicBezTo>
                  <a:pt x="220071" y="202406"/>
                  <a:pt x="244078" y="178399"/>
                  <a:pt x="244078" y="148828"/>
                </a:cubicBezTo>
                <a:cubicBezTo>
                  <a:pt x="244078" y="119258"/>
                  <a:pt x="220071" y="95250"/>
                  <a:pt x="190500" y="95250"/>
                </a:cubicBezTo>
                <a:cubicBezTo>
                  <a:pt x="160929" y="95250"/>
                  <a:pt x="136922" y="119258"/>
                  <a:pt x="136922" y="148828"/>
                </a:cubicBezTo>
                <a:cubicBezTo>
                  <a:pt x="136922" y="178399"/>
                  <a:pt x="160929" y="202406"/>
                  <a:pt x="190500" y="202406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32" name="Text 29"/>
          <p:cNvSpPr/>
          <p:nvPr>
            <p:custDataLst>
              <p:tags r:id="rId23"/>
            </p:custDataLst>
          </p:nvPr>
        </p:nvSpPr>
        <p:spPr>
          <a:xfrm>
            <a:off x="5384800" y="5384800"/>
            <a:ext cx="2080260" cy="491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en-US" sz="2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系统测试</a:t>
            </a:r>
            <a:endParaRPr lang="en-US" sz="24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33" name="Shape 26"/>
          <p:cNvSpPr/>
          <p:nvPr>
            <p:custDataLst>
              <p:tags r:id="rId24"/>
            </p:custDataLst>
          </p:nvPr>
        </p:nvSpPr>
        <p:spPr>
          <a:xfrm>
            <a:off x="7306310" y="4838700"/>
            <a:ext cx="2078990" cy="76200"/>
          </a:xfrm>
          <a:custGeom>
            <a:avLst/>
            <a:gdLst/>
            <a:ahLst/>
            <a:cxnLst/>
            <a:rect l="l" t="t" r="r" b="b"/>
            <a:pathLst>
              <a:path w="3302000" h="50800">
                <a:moveTo>
                  <a:pt x="25400" y="0"/>
                </a:moveTo>
                <a:lnTo>
                  <a:pt x="3276600" y="0"/>
                </a:lnTo>
                <a:cubicBezTo>
                  <a:pt x="3290619" y="0"/>
                  <a:pt x="3302000" y="11381"/>
                  <a:pt x="3302000" y="25400"/>
                </a:cubicBezTo>
                <a:lnTo>
                  <a:pt x="3302000" y="25400"/>
                </a:lnTo>
                <a:cubicBezTo>
                  <a:pt x="3302000" y="39419"/>
                  <a:pt x="3290619" y="50800"/>
                  <a:pt x="32766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600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测试执行过程与Bug处理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5"/>
          <p:cNvSpPr/>
          <p:nvPr>
            <p:custDataLst>
              <p:tags r:id="rId2"/>
            </p:custDataLst>
          </p:nvPr>
        </p:nvSpPr>
        <p:spPr>
          <a:xfrm>
            <a:off x="412750" y="2819400"/>
            <a:ext cx="3606800" cy="6089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用例设计</a:t>
            </a:r>
            <a:endParaRPr lang="en-US" sz="2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Text 6"/>
          <p:cNvSpPr/>
          <p:nvPr>
            <p:custDataLst>
              <p:tags r:id="rId3"/>
            </p:custDataLst>
          </p:nvPr>
        </p:nvSpPr>
        <p:spPr>
          <a:xfrm>
            <a:off x="656590" y="3800475"/>
            <a:ext cx="3118485" cy="677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围绕软件功能场景设计，覆盖正常操作与边界情况</a:t>
            </a:r>
            <a:endParaRPr lang="zh-CN" alt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Shape 9"/>
          <p:cNvSpPr/>
          <p:nvPr>
            <p:custDataLst>
              <p:tags r:id="rId4"/>
            </p:custDataLst>
          </p:nvPr>
        </p:nvSpPr>
        <p:spPr>
          <a:xfrm>
            <a:off x="80221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>
            <p:custDataLst>
              <p:tags r:id="rId5"/>
            </p:custDataLst>
          </p:nvPr>
        </p:nvSpPr>
        <p:spPr>
          <a:xfrm>
            <a:off x="41486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Text 12"/>
          <p:cNvSpPr/>
          <p:nvPr>
            <p:custDataLst>
              <p:tags r:id="rId6"/>
            </p:custDataLst>
          </p:nvPr>
        </p:nvSpPr>
        <p:spPr>
          <a:xfrm>
            <a:off x="4307205" y="2714625"/>
            <a:ext cx="3581400" cy="7435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核心场景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3"/>
          <p:cNvSpPr/>
          <p:nvPr>
            <p:custDataLst>
              <p:tags r:id="rId7"/>
            </p:custDataLst>
          </p:nvPr>
        </p:nvSpPr>
        <p:spPr>
          <a:xfrm>
            <a:off x="4306570" y="3808095"/>
            <a:ext cx="3425190" cy="7385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我们软件的按钮点击、页面跳转、输入框交互等关键功能</a:t>
            </a:r>
            <a:endParaRPr lang="zh-CN" alt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Text 17"/>
          <p:cNvSpPr/>
          <p:nvPr>
            <p:custDataLst>
              <p:tags r:id="rId8"/>
            </p:custDataLst>
          </p:nvPr>
        </p:nvSpPr>
        <p:spPr>
          <a:xfrm>
            <a:off x="8189595" y="2839720"/>
            <a:ext cx="3606800" cy="5892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2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BUG处理流程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1" name="Text 18"/>
          <p:cNvSpPr/>
          <p:nvPr>
            <p:custDataLst>
              <p:tags r:id="rId9"/>
            </p:custDataLst>
          </p:nvPr>
        </p:nvSpPr>
        <p:spPr>
          <a:xfrm>
            <a:off x="8202295" y="3808095"/>
            <a:ext cx="3853180" cy="7385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发现问题→详细记录（截图/日志/步骤）→开发修复→测试验证</a:t>
            </a:r>
            <a:endParaRPr lang="zh-CN" alt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14070" y="1776730"/>
            <a:ext cx="393573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软件测试结果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2000" y="2995930"/>
            <a:ext cx="38481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测试用例覆盖全面，执行率</a:t>
            </a:r>
            <a:r>
              <a:rPr lang="en-US" altLang="zh-CN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/</a:t>
            </a: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通过率</a:t>
            </a:r>
            <a:r>
              <a:rPr lang="en-US" altLang="zh-CN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100%</a:t>
            </a:r>
            <a:r>
              <a:rPr lang="zh-CN" altLang="en-US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；</a:t>
            </a:r>
            <a:r>
              <a:rPr lang="en-US" sz="2000" dirty="0">
                <a:solidFill>
                  <a:srgbClr val="FFFFFF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功能正常、兼容性好、运行稳定</a:t>
            </a:r>
            <a:endParaRPr lang="en-US" sz="2000" dirty="0">
              <a:solidFill>
                <a:srgbClr val="FFFFFF"/>
              </a:solidFill>
              <a:highlight>
                <a:srgbClr val="8EC3D6">
                  <a:alpha val="100000"/>
                </a:srgbClr>
              </a:highlight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Shape 7"/>
          <p:cNvSpPr/>
          <p:nvPr>
            <p:custDataLst>
              <p:tags r:id="rId2"/>
            </p:custDataLst>
          </p:nvPr>
        </p:nvSpPr>
        <p:spPr>
          <a:xfrm>
            <a:off x="5441315" y="1193165"/>
            <a:ext cx="5503545" cy="120269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3" name="Text 9"/>
          <p:cNvSpPr/>
          <p:nvPr>
            <p:custDataLst>
              <p:tags r:id="rId3"/>
            </p:custDataLst>
          </p:nvPr>
        </p:nvSpPr>
        <p:spPr>
          <a:xfrm>
            <a:off x="5634355" y="1440815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多级代码审查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Shape 10"/>
          <p:cNvSpPr/>
          <p:nvPr>
            <p:custDataLst>
              <p:tags r:id="rId4"/>
            </p:custDataLst>
          </p:nvPr>
        </p:nvSpPr>
        <p:spPr>
          <a:xfrm>
            <a:off x="5441315" y="2792730"/>
            <a:ext cx="5531485" cy="121158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7" name="Shape 13"/>
          <p:cNvSpPr/>
          <p:nvPr>
            <p:custDataLst>
              <p:tags r:id="rId5"/>
            </p:custDataLst>
          </p:nvPr>
        </p:nvSpPr>
        <p:spPr>
          <a:xfrm>
            <a:off x="5441315" y="4604385"/>
            <a:ext cx="5492115" cy="112903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3" name="Text 9"/>
          <p:cNvSpPr/>
          <p:nvPr>
            <p:custDataLst>
              <p:tags r:id="rId6"/>
            </p:custDataLst>
          </p:nvPr>
        </p:nvSpPr>
        <p:spPr>
          <a:xfrm>
            <a:off x="5634355" y="2995930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自动化</a:t>
            </a: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4" name="Text 9"/>
          <p:cNvSpPr/>
          <p:nvPr>
            <p:custDataLst>
              <p:tags r:id="rId7"/>
            </p:custDataLst>
          </p:nvPr>
        </p:nvSpPr>
        <p:spPr>
          <a:xfrm>
            <a:off x="5634355" y="4782185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自动化</a:t>
            </a: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40195" y="1529080"/>
            <a:ext cx="4863465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开发自审</a:t>
            </a:r>
            <a:r>
              <a:rPr lang="en-US" altLang="en-US"/>
              <a:t>→</a:t>
            </a:r>
            <a:r>
              <a:rPr lang="zh-CN" altLang="en-US"/>
              <a:t>小组互审</a:t>
            </a:r>
            <a:r>
              <a:rPr lang="en-US" altLang="en-US"/>
              <a:t>→</a:t>
            </a:r>
            <a:r>
              <a:rPr lang="zh-CN" altLang="en-US"/>
              <a:t>核心模块复审</a:t>
            </a:r>
            <a:endParaRPr lang="zh-CN" altLang="en-US"/>
          </a:p>
          <a:p>
            <a:r>
              <a:rPr lang="zh-CN" altLang="en-US"/>
              <a:t>提前规避软件编码问题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640195" y="3023235"/>
            <a:ext cx="4863465" cy="751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覆盖核心业务方法与高频</a:t>
            </a:r>
            <a:r>
              <a:rPr lang="en-US" altLang="zh-CN"/>
              <a:t>UI</a:t>
            </a:r>
            <a:r>
              <a:rPr lang="zh-CN" altLang="en-US"/>
              <a:t>场景</a:t>
            </a:r>
            <a:endParaRPr lang="zh-CN" altLang="en-US"/>
          </a:p>
          <a:p>
            <a:r>
              <a:rPr lang="zh-CN" altLang="en-US"/>
              <a:t>大幅提升测试效率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767195" y="4838700"/>
            <a:ext cx="3618230" cy="75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针对项目做启动速度、流畅度、内存稳定性、弱网适配测试，均达标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4835" y="710565"/>
            <a:ext cx="3656965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软件测试结果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454150"/>
            <a:ext cx="10260965" cy="45326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16585" y="710565"/>
            <a:ext cx="3625215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软件测试结果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" y="1710055"/>
            <a:ext cx="10751185" cy="37484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44525" y="1097280"/>
            <a:ext cx="5235575" cy="8515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测试总结与后续规划</a:t>
            </a:r>
            <a:endParaRPr lang="zh-CN" altLang="en-US" sz="30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7385" y="2360930"/>
            <a:ext cx="5149215" cy="5410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dirty="0"/>
              <a:t>我们的分层测试思路落地有效，覆盖项目全核心功能，</a:t>
            </a:r>
            <a:r>
              <a:rPr lang="en-US" altLang="zh-CN" dirty="0"/>
              <a:t>Bug</a:t>
            </a:r>
            <a:r>
              <a:rPr lang="zh-CN" altLang="en-US" dirty="0"/>
              <a:t>全部修复，项目质量达标</a:t>
            </a:r>
            <a:endParaRPr lang="zh-CN" altLang="en-US" dirty="0"/>
          </a:p>
        </p:txBody>
      </p:sp>
      <p:sp>
        <p:nvSpPr>
          <p:cNvPr id="7" name="Text 4"/>
          <p:cNvSpPr/>
          <p:nvPr/>
        </p:nvSpPr>
        <p:spPr>
          <a:xfrm>
            <a:off x="644525" y="3242310"/>
            <a:ext cx="5133975" cy="19392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后续测试规划</a:t>
            </a:r>
            <a:endParaRPr lang="en-US" sz="20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项目上线后，收集真实用户反馈，</a:t>
            </a: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补充边缘场景测试</a:t>
            </a:r>
            <a:endParaRPr lang="en-US" sz="1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 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针对项目高频使用功能，进一步提升</a:t>
            </a: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自动化测试覆盖度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 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优化</a:t>
            </a: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体验类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建议，提升使用感受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985000" y="1016000"/>
            <a:ext cx="4038600" cy="4800600"/>
          </a:xfrm>
          <a:custGeom>
            <a:avLst/>
            <a:gdLst/>
            <a:ahLst/>
            <a:cxnLst/>
            <a:rect l="l" t="t" r="r" b="b"/>
            <a:pathLst>
              <a:path w="4038600" h="4800600">
                <a:moveTo>
                  <a:pt x="203182" y="0"/>
                </a:moveTo>
                <a:lnTo>
                  <a:pt x="3835418" y="0"/>
                </a:lnTo>
                <a:cubicBezTo>
                  <a:pt x="3947632" y="0"/>
                  <a:pt x="4038600" y="90968"/>
                  <a:pt x="4038600" y="203182"/>
                </a:cubicBezTo>
                <a:lnTo>
                  <a:pt x="4038600" y="4597418"/>
                </a:lnTo>
                <a:cubicBezTo>
                  <a:pt x="4038600" y="4709632"/>
                  <a:pt x="3947632" y="4800600"/>
                  <a:pt x="3835418" y="4800600"/>
                </a:cubicBezTo>
                <a:lnTo>
                  <a:pt x="203182" y="4800600"/>
                </a:lnTo>
                <a:cubicBezTo>
                  <a:pt x="90968" y="4800600"/>
                  <a:pt x="0" y="4709632"/>
                  <a:pt x="0" y="4597418"/>
                </a:cubicBezTo>
                <a:lnTo>
                  <a:pt x="0" y="203182"/>
                </a:lnTo>
                <a:cubicBezTo>
                  <a:pt x="0" y="90968"/>
                  <a:pt x="90968" y="0"/>
                  <a:pt x="20318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pic>
        <p:nvPicPr>
          <p:cNvPr id="17" name="Image 1" descr="https://kimi-web-img.moonshot.cn/img/thumbs.dreamstime.com/ed05b5f5eb281e7a0a469484dea405a90ea60d3a.jpg"/>
          <p:cNvPicPr>
            <a:picLocks noChangeAspect="1"/>
          </p:cNvPicPr>
          <p:nvPr/>
        </p:nvPicPr>
        <p:blipFill>
          <a:blip r:embed="rId2"/>
          <a:srcRect t="4431" b="4431"/>
          <a:stretch>
            <a:fillRect/>
          </a:stretch>
        </p:blipFill>
        <p:spPr>
          <a:xfrm>
            <a:off x="7200900" y="1231900"/>
            <a:ext cx="3632200" cy="4394200"/>
          </a:xfrm>
          <a:prstGeom prst="roundRect">
            <a:avLst>
              <a:gd name="adj" fmla="val 4196"/>
            </a:avLst>
          </a:prstGeom>
        </p:spPr>
      </p:pic>
      <p:sp>
        <p:nvSpPr>
          <p:cNvPr id="18" name="Shape 14"/>
          <p:cNvSpPr/>
          <p:nvPr/>
        </p:nvSpPr>
        <p:spPr>
          <a:xfrm>
            <a:off x="7200900" y="1231900"/>
            <a:ext cx="3632200" cy="4394200"/>
          </a:xfrm>
          <a:custGeom>
            <a:avLst/>
            <a:gdLst/>
            <a:ahLst/>
            <a:cxnLst/>
            <a:rect l="l" t="t" r="r" b="b"/>
            <a:pathLst>
              <a:path w="3632200" h="4394200">
                <a:moveTo>
                  <a:pt x="0" y="0"/>
                </a:moveTo>
                <a:lnTo>
                  <a:pt x="3632200" y="0"/>
                </a:lnTo>
                <a:lnTo>
                  <a:pt x="3632200" y="4394200"/>
                </a:lnTo>
                <a:lnTo>
                  <a:pt x="0" y="4394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6898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19" name="Text 15"/>
          <p:cNvSpPr/>
          <p:nvPr/>
        </p:nvSpPr>
        <p:spPr>
          <a:xfrm>
            <a:off x="7404100" y="4813300"/>
            <a:ext cx="214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入戏 · Drama In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404100" y="5168900"/>
            <a:ext cx="210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Your Drama Companion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用户体验与改进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04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项目背景与目标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01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46185" y="2748915"/>
            <a:ext cx="2654935" cy="213550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0500" y="756920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用户研究</a:t>
            </a:r>
            <a:endParaRPr lang="zh-CN" altLang="en-US" sz="32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91895" y="1675130"/>
            <a:ext cx="556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i="1" dirty="0">
                <a:solidFill>
                  <a:srgbClr val="2D6898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Noto Sans SC" panose="020B0200000000000000" pitchFamily="34" charset="-120"/>
              </a:rPr>
              <a:t>用户画像</a:t>
            </a:r>
            <a:endParaRPr lang="zh-CN" altLang="en-US" sz="2000" b="1" i="1" dirty="0">
              <a:solidFill>
                <a:srgbClr val="2D6898"/>
              </a:solidFill>
              <a:latin typeface="Arial" panose="020B0604020202020204" pitchFamily="34" charset="0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54000" y="2825750"/>
            <a:ext cx="5524500" cy="1155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90500" y="2299335"/>
            <a:ext cx="3178810" cy="3531870"/>
          </a:xfrm>
          <a:custGeom>
            <a:avLst/>
            <a:gdLst/>
            <a:ahLst/>
            <a:cxnLst/>
            <a:rect l="l" t="t" r="r" b="b"/>
            <a:pathLst>
              <a:path w="2616200" h="914400">
                <a:moveTo>
                  <a:pt x="101599" y="0"/>
                </a:moveTo>
                <a:lnTo>
                  <a:pt x="2514601" y="0"/>
                </a:lnTo>
                <a:cubicBezTo>
                  <a:pt x="2570713" y="0"/>
                  <a:pt x="2616200" y="45487"/>
                  <a:pt x="2616200" y="101599"/>
                </a:cubicBezTo>
                <a:lnTo>
                  <a:pt x="2616200" y="812801"/>
                </a:lnTo>
                <a:cubicBezTo>
                  <a:pt x="2616200" y="868913"/>
                  <a:pt x="2570713" y="914400"/>
                  <a:pt x="2514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  <p:txBody>
          <a:bodyPr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6997700" y="4368800"/>
            <a:ext cx="4127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E7E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北京人民艺术剧院</a:t>
            </a:r>
            <a:endParaRPr lang="en-US" sz="1600" dirty="0"/>
          </a:p>
        </p:txBody>
      </p:sp>
      <p:sp>
        <p:nvSpPr>
          <p:cNvPr id="26" name="Shape 5"/>
          <p:cNvSpPr/>
          <p:nvPr/>
        </p:nvSpPr>
        <p:spPr>
          <a:xfrm>
            <a:off x="8522335" y="2296160"/>
            <a:ext cx="3178810" cy="3535045"/>
          </a:xfrm>
          <a:custGeom>
            <a:avLst/>
            <a:gdLst/>
            <a:ahLst/>
            <a:cxnLst/>
            <a:rect l="l" t="t" r="r" b="b"/>
            <a:pathLst>
              <a:path w="2616200" h="914400">
                <a:moveTo>
                  <a:pt x="101599" y="0"/>
                </a:moveTo>
                <a:lnTo>
                  <a:pt x="2514601" y="0"/>
                </a:lnTo>
                <a:cubicBezTo>
                  <a:pt x="2570713" y="0"/>
                  <a:pt x="2616200" y="45487"/>
                  <a:pt x="2616200" y="101599"/>
                </a:cubicBezTo>
                <a:lnTo>
                  <a:pt x="2616200" y="812801"/>
                </a:lnTo>
                <a:cubicBezTo>
                  <a:pt x="2616200" y="868913"/>
                  <a:pt x="2570713" y="914400"/>
                  <a:pt x="2514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7" name="Shape 5"/>
          <p:cNvSpPr/>
          <p:nvPr/>
        </p:nvSpPr>
        <p:spPr>
          <a:xfrm>
            <a:off x="4324350" y="2299335"/>
            <a:ext cx="3178810" cy="3531870"/>
          </a:xfrm>
          <a:custGeom>
            <a:avLst/>
            <a:gdLst/>
            <a:ahLst/>
            <a:cxnLst/>
            <a:rect l="l" t="t" r="r" b="b"/>
            <a:pathLst>
              <a:path w="2616200" h="914400">
                <a:moveTo>
                  <a:pt x="101599" y="0"/>
                </a:moveTo>
                <a:lnTo>
                  <a:pt x="2514601" y="0"/>
                </a:lnTo>
                <a:cubicBezTo>
                  <a:pt x="2570713" y="0"/>
                  <a:pt x="2616200" y="45487"/>
                  <a:pt x="2616200" y="101599"/>
                </a:cubicBezTo>
                <a:lnTo>
                  <a:pt x="2616200" y="812801"/>
                </a:lnTo>
                <a:cubicBezTo>
                  <a:pt x="2616200" y="868913"/>
                  <a:pt x="2570713" y="914400"/>
                  <a:pt x="2514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8" name="文本框 27"/>
          <p:cNvSpPr txBox="1"/>
          <p:nvPr/>
        </p:nvSpPr>
        <p:spPr>
          <a:xfrm>
            <a:off x="5409565" y="1675130"/>
            <a:ext cx="1588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i="1" dirty="0">
                <a:solidFill>
                  <a:srgbClr val="2D6898"/>
                </a:solidFill>
                <a:latin typeface="Arial" panose="020B0604020202020204" pitchFamily="34" charset="0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需求调研</a:t>
            </a:r>
            <a:endParaRPr lang="zh-CN" altLang="en-US" b="1" i="1" dirty="0">
              <a:solidFill>
                <a:srgbClr val="2D6898"/>
              </a:solidFill>
              <a:latin typeface="Arial" panose="020B0604020202020204" pitchFamily="34" charset="0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endParaRPr lang="zh-CN" altLang="en-US" i="1"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02775" y="1675130"/>
            <a:ext cx="1622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i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反馈收集</a:t>
            </a:r>
            <a:endParaRPr lang="zh-CN" altLang="en-US" b="1" i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54330" y="2519680"/>
            <a:ext cx="2950845" cy="3076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</a:rPr>
              <a:t>我们的主要用户包括戏剧演员、编剧等专业人群，以及活跃于剧场的资深戏剧发烧友。他们不仅是内容的消费者，更是高质量的创作者和讨论者，急需一个专业、纯粹的空间进行深度交流。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</a:rPr>
              <a:t>与此同时，</a:t>
            </a:r>
            <a:r>
              <a:rPr lang="en-US" altLang="zh-CN" sz="160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sz="1600">
                <a:latin typeface="Arial" panose="020B0604020202020204" pitchFamily="34" charset="0"/>
                <a:cs typeface="Arial" panose="020B0604020202020204" pitchFamily="34" charset="0"/>
              </a:rPr>
              <a:t>也致力于吸引对戏剧有初步兴趣的潜在用户。他们需要一个友好的入口获取资讯、参与讨论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473575" y="2551430"/>
            <a:ext cx="2880995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通过线上问卷、朋友访谈方式，发现戏剧爱好者普遍存在三大核心痛点：第一，缺乏高质量的垂直交流平台；第二，信息获取分散且滞后；第三，难以满足用户对深度互动的期待。</a:t>
            </a:r>
            <a:endParaRPr lang="zh-CN" altLang="en-US" sz="1600"/>
          </a:p>
          <a:p>
            <a:endParaRPr lang="en-US" altLang="zh-CN" sz="1600"/>
          </a:p>
          <a:p>
            <a:r>
              <a:rPr lang="zh-CN" altLang="en-US" sz="1600"/>
              <a:t>因此，市场需要一款能整合资讯、沉淀内容、并打造专属社群的应用。这直接促成了</a:t>
            </a:r>
            <a:r>
              <a:rPr lang="en-US" altLang="zh-CN" sz="1600"/>
              <a:t>“</a:t>
            </a:r>
            <a:r>
              <a:rPr lang="zh-CN" altLang="en-US" sz="1600"/>
              <a:t>入戏</a:t>
            </a:r>
            <a:r>
              <a:rPr lang="en-US" altLang="zh-CN" sz="1600"/>
              <a:t>”App</a:t>
            </a:r>
            <a:r>
              <a:rPr lang="zh-CN" altLang="en-US" sz="1600"/>
              <a:t>的设计方向。</a:t>
            </a:r>
            <a:endParaRPr lang="zh-CN" altLang="en-US" sz="1600"/>
          </a:p>
        </p:txBody>
      </p:sp>
      <p:sp>
        <p:nvSpPr>
          <p:cNvPr id="32" name="文本框 31"/>
          <p:cNvSpPr txBox="1"/>
          <p:nvPr/>
        </p:nvSpPr>
        <p:spPr>
          <a:xfrm>
            <a:off x="8767445" y="2825750"/>
            <a:ext cx="27336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我们重点收集了用户关于社区氛围与互动质量的反馈。多位资深用户指出，虽然功能齐全，但新用户难以快速融入核心讨论圈；同时，部分高质量专业帖容易被日常水帖淹没，影响深度交流体验。</a:t>
            </a:r>
            <a:endParaRPr lang="zh-CN" altLang="en-US" sz="1600"/>
          </a:p>
          <a:p>
            <a:endParaRPr lang="en-US" altLang="zh-CN" sz="1600"/>
          </a:p>
          <a:p>
            <a:endParaRPr lang="zh-CN" altLang="en-US" sz="160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600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体验设计</a:t>
            </a:r>
            <a:r>
              <a:rPr lang="zh-CN" alt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亮点</a:t>
            </a:r>
            <a:endParaRPr lang="zh-CN" altLang="en-US" sz="30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5"/>
          <p:cNvSpPr/>
          <p:nvPr>
            <p:custDataLst>
              <p:tags r:id="rId2"/>
            </p:custDataLst>
          </p:nvPr>
        </p:nvSpPr>
        <p:spPr>
          <a:xfrm>
            <a:off x="421005" y="2938145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界面设计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原则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Text 6"/>
          <p:cNvSpPr/>
          <p:nvPr>
            <p:custDataLst>
              <p:tags r:id="rId3"/>
            </p:custDataLst>
          </p:nvPr>
        </p:nvSpPr>
        <p:spPr>
          <a:xfrm>
            <a:off x="738505" y="4174490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·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采用清新的薄荷绿为主色调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·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遵循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界面简洁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原则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·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包容个性表达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Shape 9"/>
          <p:cNvSpPr/>
          <p:nvPr>
            <p:custDataLst>
              <p:tags r:id="rId4"/>
            </p:custDataLst>
          </p:nvPr>
        </p:nvSpPr>
        <p:spPr>
          <a:xfrm>
            <a:off x="80221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>
            <p:custDataLst>
              <p:tags r:id="rId5"/>
            </p:custDataLst>
          </p:nvPr>
        </p:nvSpPr>
        <p:spPr>
          <a:xfrm>
            <a:off x="41486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Text 12"/>
          <p:cNvSpPr/>
          <p:nvPr>
            <p:custDataLst>
              <p:tags r:id="rId6"/>
            </p:custDataLst>
          </p:nvPr>
        </p:nvSpPr>
        <p:spPr>
          <a:xfrm>
            <a:off x="4307384" y="2938145"/>
            <a:ext cx="3581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交互流程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优化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3"/>
          <p:cNvSpPr/>
          <p:nvPr>
            <p:custDataLst>
              <p:tags r:id="rId7"/>
            </p:custDataLst>
          </p:nvPr>
        </p:nvSpPr>
        <p:spPr>
          <a:xfrm>
            <a:off x="4538524" y="3920490"/>
            <a:ext cx="355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·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社群讨论，从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寻找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到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发现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·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浏览更流畅，互动更方便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Text 17"/>
          <p:cNvSpPr/>
          <p:nvPr>
            <p:custDataLst>
              <p:tags r:id="rId8"/>
            </p:custDataLst>
          </p:nvPr>
        </p:nvSpPr>
        <p:spPr>
          <a:xfrm>
            <a:off x="8237577" y="2938145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满意度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对比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1" name="Text 18"/>
          <p:cNvSpPr/>
          <p:nvPr>
            <p:custDataLst>
              <p:tags r:id="rId9"/>
            </p:custDataLst>
          </p:nvPr>
        </p:nvSpPr>
        <p:spPr>
          <a:xfrm>
            <a:off x="8237577" y="3759835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通过线上调查与朋友间的交流讨论，优化后的满意程度从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76%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提升至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92%</a:t>
            </a:r>
            <a:endParaRPr lang="en-US" altLang="zh-CN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600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改进</a:t>
            </a:r>
            <a:r>
              <a:rPr lang="zh-CN" alt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方向</a:t>
            </a:r>
            <a:endParaRPr lang="zh-CN" altLang="en-US" sz="30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5"/>
          <p:cNvSpPr/>
          <p:nvPr>
            <p:custDataLst>
              <p:tags r:id="rId2"/>
            </p:custDataLst>
          </p:nvPr>
        </p:nvSpPr>
        <p:spPr>
          <a:xfrm>
            <a:off x="421005" y="2938145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深化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Text 6"/>
          <p:cNvSpPr/>
          <p:nvPr>
            <p:custDataLst>
              <p:tags r:id="rId3"/>
            </p:custDataLst>
          </p:nvPr>
        </p:nvSpPr>
        <p:spPr>
          <a:xfrm>
            <a:off x="738505" y="4174490"/>
            <a:ext cx="325183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引入轻量化的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 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剧本共创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排演助手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工具，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交流社区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到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创作工具箱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Shape 9"/>
          <p:cNvSpPr/>
          <p:nvPr>
            <p:custDataLst>
              <p:tags r:id="rId4"/>
            </p:custDataLst>
          </p:nvPr>
        </p:nvSpPr>
        <p:spPr>
          <a:xfrm>
            <a:off x="80221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>
            <p:custDataLst>
              <p:tags r:id="rId5"/>
            </p:custDataLst>
          </p:nvPr>
        </p:nvSpPr>
        <p:spPr>
          <a:xfrm>
            <a:off x="41486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Text 12"/>
          <p:cNvSpPr/>
          <p:nvPr>
            <p:custDataLst>
              <p:tags r:id="rId6"/>
            </p:custDataLst>
          </p:nvPr>
        </p:nvSpPr>
        <p:spPr>
          <a:xfrm>
            <a:off x="4307384" y="2938145"/>
            <a:ext cx="3581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体验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拓展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3"/>
          <p:cNvSpPr/>
          <p:nvPr>
            <p:custDataLst>
              <p:tags r:id="rId7"/>
            </p:custDataLst>
          </p:nvPr>
        </p:nvSpPr>
        <p:spPr>
          <a:xfrm>
            <a:off x="4538524" y="4013835"/>
            <a:ext cx="355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线上讨论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到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线上线下融合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，打通线上热情与线下体验的连接闭环。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Text 17"/>
          <p:cNvSpPr/>
          <p:nvPr>
            <p:custDataLst>
              <p:tags r:id="rId8"/>
            </p:custDataLst>
          </p:nvPr>
        </p:nvSpPr>
        <p:spPr>
          <a:xfrm>
            <a:off x="8237577" y="2938145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生态</a:t>
            </a:r>
            <a:r>
              <a:rPr lang="zh-CN" alt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构建</a:t>
            </a:r>
            <a:endParaRPr lang="zh-CN" altLang="en-US" sz="18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1" name="Text 18"/>
          <p:cNvSpPr/>
          <p:nvPr>
            <p:custDataLst>
              <p:tags r:id="rId9"/>
            </p:custDataLst>
          </p:nvPr>
        </p:nvSpPr>
        <p:spPr>
          <a:xfrm>
            <a:off x="8336002" y="4174490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从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用户社区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到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</a:t>
            </a: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良性行业微生态</a:t>
            </a:r>
            <a:r>
              <a:rPr lang="en-US" altLang="zh-CN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”</a:t>
            </a:r>
            <a:endParaRPr lang="en-US" altLang="zh-CN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方向：引入轻度商业化与资源对接模式，反哺社区活力。</a:t>
            </a:r>
            <a:endParaRPr lang="zh-CN" altLang="en-US" sz="16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团队协作与分工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05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1432560"/>
            <a:ext cx="12192000" cy="542544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7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9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团队分工与协作亮点</a:t>
            </a:r>
            <a:endParaRPr lang="zh-CN" altLang="en-US" sz="39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584200" y="1878965"/>
            <a:ext cx="2184400" cy="457835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戴韵涵</a:t>
            </a:r>
            <a:endParaRPr lang="zh-CN" altLang="en-US" b="1"/>
          </a:p>
        </p:txBody>
      </p:sp>
      <p:sp>
        <p:nvSpPr>
          <p:cNvPr id="11" name="装饰  7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96875" y="2489200"/>
            <a:ext cx="2538095" cy="368427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14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84200" y="2592705"/>
            <a:ext cx="2205990" cy="382524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在本次项作为项目的创意核心，她主导提出了软件初始构想，并精准明确了目标市场定位。在整体</a:t>
            </a:r>
            <a:r>
              <a:rPr lang="en-US" altLang="zh-CN" sz="1400" b="1"/>
              <a:t>UI</a:t>
            </a:r>
            <a:r>
              <a:rPr lang="zh-CN" altLang="en-US" sz="1400" b="1"/>
              <a:t>框架设计阶段，她完成了初步界面布局与风格定义；随后深入负责剧目库、通知页、个人主页等关键模块的</a:t>
            </a:r>
            <a:r>
              <a:rPr lang="en-US" altLang="zh-CN" sz="1400" b="1"/>
              <a:t>UI</a:t>
            </a:r>
            <a:r>
              <a:rPr lang="zh-CN" altLang="en-US" sz="1400" b="1"/>
              <a:t>细化设计与代码实现，并在项目后期参与系统测试，最终汇总整理了团队分工报告，确保了项目过程的可追溯性与规范性。</a:t>
            </a:r>
            <a:endParaRPr lang="zh-CN" altLang="en-US" sz="1400" b="1"/>
          </a:p>
        </p:txBody>
      </p:sp>
      <p:sp>
        <p:nvSpPr>
          <p:cNvPr id="13" name="装饰  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332480" y="2489200"/>
            <a:ext cx="2538095" cy="368427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21" name="装饰  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412865" y="2489200"/>
            <a:ext cx="2538095" cy="368427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22" name="装饰  7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9364980" y="2489200"/>
            <a:ext cx="2538095" cy="3684270"/>
          </a:xfrm>
          <a:custGeom>
            <a:avLst/>
            <a:gdLst>
              <a:gd name="connisteX0" fmla="*/ 0 w 3454400"/>
              <a:gd name="connsiteY0" fmla="*/ 203200 h 3352800"/>
              <a:gd name="connisteX1" fmla="*/ 203200 w 3454400"/>
              <a:gd name="connsiteY1" fmla="*/ 0 h 3352800"/>
              <a:gd name="connisteX2" fmla="*/ 3251200 w 3454400"/>
              <a:gd name="connsiteY2" fmla="*/ 0 h 3352800"/>
              <a:gd name="connisteX3" fmla="*/ 3454400 w 3454400"/>
              <a:gd name="connsiteY3" fmla="*/ 203200 h 3352800"/>
              <a:gd name="connisteX4" fmla="*/ 3454400 w 3454400"/>
              <a:gd name="connsiteY4" fmla="*/ 3149600 h 3352800"/>
              <a:gd name="connisteX5" fmla="*/ 3251200 w 3454400"/>
              <a:gd name="connsiteY5" fmla="*/ 3352800 h 3352800"/>
              <a:gd name="connisteX6" fmla="*/ 203200 w 3454400"/>
              <a:gd name="connsiteY6" fmla="*/ 3352800 h 3352800"/>
              <a:gd name="connisteX7" fmla="*/ 0 w 3454400"/>
              <a:gd name="connsiteY7" fmla="*/ 3149600 h 3352800"/>
              <a:gd name="connisteX8" fmla="*/ 0 w 3454400"/>
              <a:gd name="connsiteY8" fmla="*/ 203200 h 335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35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149600"/>
                </a:lnTo>
                <a:cubicBezTo>
                  <a:pt x="3454400" y="3261824"/>
                  <a:pt x="3363424" y="3352800"/>
                  <a:pt x="3251200" y="3352800"/>
                </a:cubicBezTo>
                <a:lnTo>
                  <a:pt x="203200" y="3352800"/>
                </a:lnTo>
                <a:cubicBezTo>
                  <a:pt x="90976" y="3352800"/>
                  <a:pt x="0" y="3261824"/>
                  <a:pt x="0" y="3149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17" name="文本占位符 7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3501390" y="2822575"/>
            <a:ext cx="2214880" cy="2130425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她系统撰写了用户画像分析，为产品体验设计奠定了用户基础。在</a:t>
            </a:r>
            <a:r>
              <a:rPr lang="en-US" altLang="zh-CN" sz="1400" b="1"/>
              <a:t>UI</a:t>
            </a:r>
            <a:r>
              <a:rPr lang="zh-CN" altLang="en-US" sz="1400" b="1"/>
              <a:t>设计方面，她完成了首页、通知页、个人主页的界面细化，并将设计稿高质量转化为前端代码。此外，她还主导了用户调研工作，通过问卷与访谈收集目标群体反馈，为产品迭代提供了重要依据。</a:t>
            </a:r>
            <a:endParaRPr lang="zh-CN" altLang="en-US" sz="1400" b="1"/>
          </a:p>
        </p:txBody>
      </p:sp>
      <p:sp>
        <p:nvSpPr>
          <p:cNvPr id="20" name="文本占位符 10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6577330" y="2822575"/>
            <a:ext cx="2219960" cy="2168525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作为技术导向者，他明确了产品的整体发展方向与技术选型。在</a:t>
            </a:r>
            <a:r>
              <a:rPr lang="en-US" altLang="zh-CN" sz="1400" b="1"/>
              <a:t>UI</a:t>
            </a:r>
            <a:r>
              <a:rPr lang="zh-CN" altLang="en-US" sz="1400" b="1"/>
              <a:t>层面，他完成了应用图标、开屏页、用户登录页面的视觉细化与交互实现，并独立编写了相应界面代码。在项目总结阶段，他系统梳理了项目背景、核心功能架构及产品发展愿景，为后续版本规划提供了清晰蓝图。</a:t>
            </a:r>
            <a:endParaRPr lang="zh-CN" altLang="en-US" sz="1400" b="1"/>
          </a:p>
        </p:txBody>
      </p:sp>
      <p:sp>
        <p:nvSpPr>
          <p:cNvPr id="23" name="文本占位符 2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430270" y="1878965"/>
            <a:ext cx="2184400" cy="457835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赵文绮</a:t>
            </a:r>
            <a:endParaRPr lang="zh-CN" altLang="en-US" b="1"/>
          </a:p>
        </p:txBody>
      </p:sp>
      <p:sp>
        <p:nvSpPr>
          <p:cNvPr id="24" name="文本占位符 2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6555105" y="1930400"/>
            <a:ext cx="2184400" cy="457835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古轩麟</a:t>
            </a:r>
            <a:endParaRPr lang="zh-CN" altLang="en-US" b="1"/>
          </a:p>
        </p:txBody>
      </p:sp>
      <p:sp>
        <p:nvSpPr>
          <p:cNvPr id="25" name="文本占位符 2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9474200" y="1878965"/>
            <a:ext cx="2184400" cy="457835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郭煜城</a:t>
            </a:r>
            <a:endParaRPr lang="zh-CN" altLang="en-US" b="1"/>
          </a:p>
        </p:txBody>
      </p:sp>
      <p:sp>
        <p:nvSpPr>
          <p:cNvPr id="26" name="文本占位符 7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9531350" y="2860675"/>
            <a:ext cx="2214880" cy="2130425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他负责对戏剧数字市场现状进行深入分析，为产品定位提供竞争环境洞察。在开发层面，他主导了通知页与个人主页的代码编写，确保功能逻辑严谨、体验流畅。在技术复盘部分，他系统总结了项目面临的技术难点与创新解决方案，为团队积累了宝贵的技术经验。</a:t>
            </a:r>
            <a:endParaRPr lang="zh-CN" altLang="en-US" sz="1400" b="1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1503045"/>
            <a:ext cx="12191365" cy="5354955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 fontScale="90000"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9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团队成果与成功经验</a:t>
            </a:r>
            <a:endParaRPr lang="zh-CN" altLang="en-US" b="1"/>
          </a:p>
        </p:txBody>
      </p:sp>
      <p:sp>
        <p:nvSpPr>
          <p:cNvPr id="9" name="文本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096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高效交付与快速响应</a:t>
            </a:r>
            <a:endParaRPr lang="zh-CN" altLang="en-US" b="1"/>
          </a:p>
        </p:txBody>
      </p:sp>
      <p:sp>
        <p:nvSpPr>
          <p:cNvPr id="11" name="装饰  7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96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14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914400" y="3134360"/>
            <a:ext cx="2844800" cy="121920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项目最终提前2天完成所有核心功能开发，实现了100%按时交付。团队采用分阶段协作模式，由技术负责人先搭建“骨架”，其他成员再分头开发，显著提升了效率。此外，每日站会和飞书沟通机制确保了问题及时解决，方向始终一致，展现了高效的执行力。</a:t>
            </a:r>
            <a:endParaRPr lang="zh-CN" altLang="en-US" sz="1400" b="1"/>
          </a:p>
        </p:txBody>
      </p:sp>
      <p:sp>
        <p:nvSpPr>
          <p:cNvPr id="15" name="文本占位符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43688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团队成长与角色互补</a:t>
            </a:r>
            <a:endParaRPr lang="zh-CN" altLang="en-US" b="1"/>
          </a:p>
        </p:txBody>
      </p:sp>
      <p:sp>
        <p:nvSpPr>
          <p:cNvPr id="16" name="装饰  0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3688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17" name="文本占位符 7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673600" y="3134360"/>
            <a:ext cx="2844800" cy="121920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项目过程中，每位成员都获得了显著成长：戴韵涵和赵文绮通过编码实践加深了对开发的理解；古轩麟首次完整负责技术选型与架构设计，积累了宝贵经验；郭煜城则通过开发经历提升了测试能力。团队成员间的主动补位和积极协作，营造了良好的团队氛围，成为项目成功的重要基石。</a:t>
            </a:r>
            <a:endParaRPr lang="zh-CN" altLang="en-US" sz="1400" b="1"/>
          </a:p>
        </p:txBody>
      </p:sp>
      <p:sp>
        <p:nvSpPr>
          <p:cNvPr id="18" name="文本占位符 8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8128000" y="21336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成功模式可复制性</a:t>
            </a:r>
            <a:endParaRPr lang="zh-CN" altLang="en-US" b="1"/>
          </a:p>
        </p:txBody>
      </p:sp>
      <p:sp>
        <p:nvSpPr>
          <p:cNvPr id="19" name="装饰  3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8128000" y="2692400"/>
            <a:ext cx="3454400" cy="2946400"/>
          </a:xfrm>
          <a:custGeom>
            <a:avLst/>
            <a:gdLst>
              <a:gd name="connisteX0" fmla="*/ 0 w 3454400"/>
              <a:gd name="connsiteY0" fmla="*/ 203200 h 2946400"/>
              <a:gd name="connisteX1" fmla="*/ 203200 w 3454400"/>
              <a:gd name="connsiteY1" fmla="*/ 0 h 2946400"/>
              <a:gd name="connisteX2" fmla="*/ 3251200 w 3454400"/>
              <a:gd name="connsiteY2" fmla="*/ 0 h 2946400"/>
              <a:gd name="connisteX3" fmla="*/ 3454400 w 3454400"/>
              <a:gd name="connsiteY3" fmla="*/ 203200 h 2946400"/>
              <a:gd name="connisteX4" fmla="*/ 3454400 w 3454400"/>
              <a:gd name="connsiteY4" fmla="*/ 2743200 h 2946400"/>
              <a:gd name="connisteX5" fmla="*/ 3251200 w 3454400"/>
              <a:gd name="connsiteY5" fmla="*/ 2946400 h 2946400"/>
              <a:gd name="connisteX6" fmla="*/ 203200 w 3454400"/>
              <a:gd name="connsiteY6" fmla="*/ 2946400 h 2946400"/>
              <a:gd name="connisteX7" fmla="*/ 0 w 3454400"/>
              <a:gd name="connsiteY7" fmla="*/ 2743200 h 2946400"/>
              <a:gd name="connisteX8" fmla="*/ 0 w 3454400"/>
              <a:gd name="connsiteY8" fmla="*/ 20320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2946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2743200"/>
                </a:lnTo>
                <a:cubicBezTo>
                  <a:pt x="3454400" y="2855424"/>
                  <a:pt x="3363424" y="2946400"/>
                  <a:pt x="3251200" y="2946400"/>
                </a:cubicBezTo>
                <a:lnTo>
                  <a:pt x="203200" y="2946400"/>
                </a:lnTo>
                <a:cubicBezTo>
                  <a:pt x="90976" y="2946400"/>
                  <a:pt x="0" y="2855424"/>
                  <a:pt x="0" y="2743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 </a:t>
            </a:r>
            <a:endParaRPr lang="zh-CN" altLang="en-US" b="1"/>
          </a:p>
        </p:txBody>
      </p:sp>
      <p:sp>
        <p:nvSpPr>
          <p:cNvPr id="20" name="文本占位符 10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8432800" y="3242945"/>
            <a:ext cx="2844800" cy="121920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/>
              <a:t>本次项目的成功得益于两点关键策略：一是清晰的分工与协作模式，即“骨架先行，分头添肉”；二是团队成员愿意承担额外工作，互相支持。这种模式尤其适合小型团队，既能提高效率，又能增强凝聚力，为未来类似项目提供了可借鉴的经验模板。</a:t>
            </a:r>
            <a:endParaRPr lang="zh-CN" altLang="en-US" sz="1400" b="1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总结与展望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06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2349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495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789305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-292100" y="189230"/>
            <a:ext cx="11874500" cy="1028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项目成果总结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352800" y="1464945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高质量交付成果</a:t>
            </a:r>
            <a:endParaRPr lang="zh-CN" altLang="en-US" b="1"/>
          </a:p>
        </p:txBody>
      </p:sp>
      <p:sp>
        <p:nvSpPr>
          <p:cNvPr id="9" name="文本占位符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352800" y="2023745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成功完成Android原生DRAMA IN安装包开发，功能完整、交互流畅，达到行业优质体验与性能标准。</a:t>
            </a:r>
            <a:endParaRPr lang="zh-CN" altLang="en-US" b="1"/>
          </a:p>
        </p:txBody>
      </p:sp>
      <p:sp>
        <p:nvSpPr>
          <p:cNvPr id="11" name="文本占位符 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991600" y="1464945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核心价值验证</a:t>
            </a:r>
            <a:endParaRPr lang="zh-CN" altLang="en-US" b="1"/>
          </a:p>
        </p:txBody>
      </p:sp>
      <p:sp>
        <p:nvSpPr>
          <p:cNvPr id="12" name="文本占位符 7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991600" y="2023745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通过戏剧爱好者内测验证，产品核心价值主张与用户体验设计获目标用户高度认可，可用性充分确认。</a:t>
            </a:r>
            <a:endParaRPr lang="zh-CN" altLang="en-US" b="1"/>
          </a:p>
        </p:txBody>
      </p:sp>
      <p:sp>
        <p:nvSpPr>
          <p:cNvPr id="13" name="文本占位符 9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352800" y="3979545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技术能力沉淀</a:t>
            </a:r>
            <a:endParaRPr lang="zh-CN" altLang="en-US" b="1"/>
          </a:p>
        </p:txBody>
      </p:sp>
      <p:sp>
        <p:nvSpPr>
          <p:cNvPr id="14" name="文本占位符 10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352800" y="4538345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攻克原生瀑布流布局、MVVM架构等技术难点，形成可复用的自定义View与XML样式库，支撑后续开发效率。</a:t>
            </a:r>
            <a:endParaRPr lang="zh-CN" altLang="en-US" b="1"/>
          </a:p>
        </p:txBody>
      </p:sp>
      <p:pic>
        <p:nvPicPr>
          <p:cNvPr id="15" name="内容占位符 11" descr="a506daa7-df3f-11f0-becd-ca253edb698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6118" t="13703" r="39030" b="18588"/>
          <a:stretch>
            <a:fillRect/>
          </a:stretch>
        </p:blipFill>
        <p:spPr>
          <a:xfrm>
            <a:off x="6487795" y="3979545"/>
            <a:ext cx="2280285" cy="2066925"/>
          </a:xfrm>
          <a:custGeom>
            <a:av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avLst>
            <a:gdLst>
              <a:gd name="connisteX0-1" fmla="*/ 0 w 2438400"/>
              <a:gd name="connsiteY0-2" fmla="*/ 203200 h 2209800"/>
              <a:gd name="connisteX1-3" fmla="*/ 203200 w 2438400"/>
              <a:gd name="connsiteY1-4" fmla="*/ 0 h 2209800"/>
              <a:gd name="connisteX2-5" fmla="*/ 2235200 w 2438400"/>
              <a:gd name="connsiteY2-6" fmla="*/ 0 h 2209800"/>
              <a:gd name="connisteX3-7" fmla="*/ 2438400 w 2438400"/>
              <a:gd name="connsiteY3-8" fmla="*/ 203200 h 2209800"/>
              <a:gd name="connisteX4-9" fmla="*/ 2438400 w 2438400"/>
              <a:gd name="connsiteY4-10" fmla="*/ 2006600 h 2209800"/>
              <a:gd name="connisteX5-11" fmla="*/ 2235200 w 2438400"/>
              <a:gd name="connsiteY5-12" fmla="*/ 2209800 h 2209800"/>
              <a:gd name="connisteX6-13" fmla="*/ 203200 w 2438400"/>
              <a:gd name="connsiteY6-14" fmla="*/ 2209800 h 2209800"/>
              <a:gd name="connisteX7-15" fmla="*/ 0 w 2438400"/>
              <a:gd name="connsiteY7-16" fmla="*/ 2006600 h 2209800"/>
              <a:gd name="connisteX8-17" fmla="*/ 0 w 2438400"/>
              <a:gd name="connsiteY8-1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16" name="文本占位符 12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8991600" y="3979545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团队协作升级</a:t>
            </a:r>
            <a:endParaRPr lang="zh-CN" altLang="en-US" b="1"/>
          </a:p>
        </p:txBody>
      </p:sp>
      <p:sp>
        <p:nvSpPr>
          <p:cNvPr id="17" name="文本占位符 13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8991600" y="4538345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小组成员磨合后建立跨职能敏捷流程，实现设计、开发、测试高效协同，为项目扩张奠定协作基础。</a:t>
            </a:r>
            <a:endParaRPr lang="zh-CN" altLang="en-US" b="1"/>
          </a:p>
        </p:txBody>
      </p:sp>
      <p:pic>
        <p:nvPicPr>
          <p:cNvPr id="18" name="图片 17" descr="post_object_image_11244270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1464945"/>
            <a:ext cx="2719070" cy="46196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7010" y="1464945"/>
            <a:ext cx="2211070" cy="23463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0"/>
            <a:ext cx="12192000" cy="6858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311737" y="2555558"/>
            <a:ext cx="5287433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3200" b="1" dirty="0">
                <a:solidFill>
                  <a:srgbClr val="6EC4BD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2"/>
              </a:rPr>
              <a:t>未来发展规划</a:t>
            </a:r>
            <a:endParaRPr lang="zh-CN" altLang="en-US" sz="3200" b="1" dirty="0">
              <a:solidFill>
                <a:srgbClr val="6EC4BD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3335" y="3938905"/>
            <a:ext cx="12169775" cy="2308860"/>
          </a:xfrm>
          <a:custGeom>
            <a:avLst/>
            <a:gdLst/>
            <a:ahLst/>
            <a:cxnLst/>
            <a:rect l="l" t="t" r="r" b="b"/>
            <a:pathLst>
              <a:path w="5435600" h="13208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219204"/>
                </a:lnTo>
                <a:cubicBezTo>
                  <a:pt x="5435600" y="1275314"/>
                  <a:pt x="5390114" y="1320800"/>
                  <a:pt x="5334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4" name="Shape 11"/>
          <p:cNvSpPr/>
          <p:nvPr/>
        </p:nvSpPr>
        <p:spPr>
          <a:xfrm>
            <a:off x="7581900" y="15367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65100" y="82550"/>
                </a:moveTo>
                <a:cubicBezTo>
                  <a:pt x="165100" y="100767"/>
                  <a:pt x="159187" y="117594"/>
                  <a:pt x="149225" y="131247"/>
                </a:cubicBezTo>
                <a:lnTo>
                  <a:pt x="199469" y="181531"/>
                </a:lnTo>
                <a:cubicBezTo>
                  <a:pt x="204430" y="186492"/>
                  <a:pt x="204430" y="194548"/>
                  <a:pt x="199469" y="199509"/>
                </a:cubicBezTo>
                <a:cubicBezTo>
                  <a:pt x="194508" y="204470"/>
                  <a:pt x="186452" y="204470"/>
                  <a:pt x="181491" y="199509"/>
                </a:cubicBezTo>
                <a:lnTo>
                  <a:pt x="131247" y="149225"/>
                </a:lnTo>
                <a:cubicBezTo>
                  <a:pt x="117594" y="159187"/>
                  <a:pt x="100767" y="165100"/>
                  <a:pt x="82550" y="165100"/>
                </a:cubicBezTo>
                <a:cubicBezTo>
                  <a:pt x="36949" y="165100"/>
                  <a:pt x="0" y="128151"/>
                  <a:pt x="0" y="82550"/>
                </a:cubicBezTo>
                <a:cubicBezTo>
                  <a:pt x="0" y="36949"/>
                  <a:pt x="36949" y="0"/>
                  <a:pt x="82550" y="0"/>
                </a:cubicBezTo>
                <a:cubicBezTo>
                  <a:pt x="128151" y="0"/>
                  <a:pt x="165100" y="36949"/>
                  <a:pt x="165100" y="82550"/>
                </a:cubicBezTo>
                <a:close/>
                <a:moveTo>
                  <a:pt x="82550" y="139700"/>
                </a:moveTo>
                <a:cubicBezTo>
                  <a:pt x="114092" y="139700"/>
                  <a:pt x="139700" y="114092"/>
                  <a:pt x="139700" y="82550"/>
                </a:cubicBezTo>
                <a:cubicBezTo>
                  <a:pt x="139700" y="51008"/>
                  <a:pt x="114092" y="25400"/>
                  <a:pt x="82550" y="25400"/>
                </a:cubicBezTo>
                <a:cubicBezTo>
                  <a:pt x="51008" y="25400"/>
                  <a:pt x="25400" y="51008"/>
                  <a:pt x="25400" y="82550"/>
                </a:cubicBezTo>
                <a:cubicBezTo>
                  <a:pt x="25400" y="114092"/>
                  <a:pt x="51008" y="139700"/>
                  <a:pt x="82550" y="13970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</p:sp>
      <p:pic>
        <p:nvPicPr>
          <p:cNvPr id="11" name="内容占位符 2" descr="a8257618-df3f-11f0-becd-ca253edb698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4342" b="4342"/>
          <a:stretch>
            <a:fillRect/>
          </a:stretch>
        </p:blipFill>
        <p:spPr>
          <a:xfrm>
            <a:off x="1189990" y="553085"/>
            <a:ext cx="9648190" cy="1786890"/>
          </a:xfrm>
          <a:custGeom>
            <a:avLst>
              <a:gd name="connisteX0" fmla="*/ 0 w 10972800"/>
              <a:gd name="connsiteY0" fmla="*/ 203200 h 2032000"/>
              <a:gd name="connisteX1" fmla="*/ 203200 w 10972800"/>
              <a:gd name="connsiteY1" fmla="*/ 0 h 2032000"/>
              <a:gd name="connisteX2" fmla="*/ 10769600 w 10972800"/>
              <a:gd name="connsiteY2" fmla="*/ 0 h 2032000"/>
              <a:gd name="connisteX3" fmla="*/ 10972800 w 10972800"/>
              <a:gd name="connsiteY3" fmla="*/ 203200 h 2032000"/>
              <a:gd name="connisteX4" fmla="*/ 10972800 w 10972800"/>
              <a:gd name="connsiteY4" fmla="*/ 1828800 h 2032000"/>
              <a:gd name="connisteX5" fmla="*/ 10769600 w 10972800"/>
              <a:gd name="connsiteY5" fmla="*/ 2032000 h 2032000"/>
              <a:gd name="connisteX6" fmla="*/ 203200 w 10972800"/>
              <a:gd name="connsiteY6" fmla="*/ 2032000 h 2032000"/>
              <a:gd name="connisteX7" fmla="*/ 0 w 10972800"/>
              <a:gd name="connsiteY7" fmla="*/ 1828800 h 2032000"/>
              <a:gd name="connisteX8" fmla="*/ 0 w 10972800"/>
              <a:gd name="connsiteY8" fmla="*/ 203200 h 2032000"/>
            </a:avLst>
            <a:gdLst>
              <a:gd name="connisteX0-1" fmla="*/ 0 w 10972800"/>
              <a:gd name="connsiteY0-2" fmla="*/ 203200 h 2032000"/>
              <a:gd name="connisteX1-3" fmla="*/ 203200 w 10972800"/>
              <a:gd name="connsiteY1-4" fmla="*/ 0 h 2032000"/>
              <a:gd name="connisteX2-5" fmla="*/ 10769600 w 10972800"/>
              <a:gd name="connsiteY2-6" fmla="*/ 0 h 2032000"/>
              <a:gd name="connisteX3-7" fmla="*/ 10972800 w 10972800"/>
              <a:gd name="connsiteY3-8" fmla="*/ 203200 h 2032000"/>
              <a:gd name="connisteX4-9" fmla="*/ 10972800 w 10972800"/>
              <a:gd name="connsiteY4-10" fmla="*/ 1828800 h 2032000"/>
              <a:gd name="connisteX5-11" fmla="*/ 10769600 w 10972800"/>
              <a:gd name="connsiteY5-12" fmla="*/ 2032000 h 2032000"/>
              <a:gd name="connisteX6-13" fmla="*/ 203200 w 10972800"/>
              <a:gd name="connsiteY6-14" fmla="*/ 2032000 h 2032000"/>
              <a:gd name="connisteX7-15" fmla="*/ 0 w 10972800"/>
              <a:gd name="connsiteY7-16" fmla="*/ 1828800 h 2032000"/>
              <a:gd name="connisteX8-17" fmla="*/ 0 w 10972800"/>
              <a:gd name="connsiteY8-1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  <a:path w="109728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28800"/>
                </a:lnTo>
                <a:cubicBezTo>
                  <a:pt x="10972800" y="1941024"/>
                  <a:pt x="10881824" y="2032000"/>
                  <a:pt x="107696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12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13155" y="4269105"/>
            <a:ext cx="1544955" cy="302895"/>
          </a:xfrm>
          <a:noFill/>
        </p:spPr>
        <p:txBody>
          <a:bodyPr lIns="0" tIns="0" rIns="0" bIns="0" anchor="t">
            <a:normAutofit fontScale="7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产品功能优化</a:t>
            </a:r>
            <a:endParaRPr lang="zh-CN" altLang="en-US" b="1"/>
          </a:p>
        </p:txBody>
      </p:sp>
      <p:sp>
        <p:nvSpPr>
          <p:cNvPr id="13" name="文本占位符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82015" y="5111115"/>
            <a:ext cx="2007870" cy="1137285"/>
          </a:xfrm>
          <a:noFill/>
        </p:spPr>
        <p:txBody>
          <a:bodyPr lIns="0" tIns="0" rIns="0" bIns="0" anchor="t">
            <a:normAutofit fontScale="9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基于用户反馈优化社群消息分类（区分私信/群聊），新增“夜间模式”提升夜间浏览舒适度。</a:t>
            </a:r>
            <a:endParaRPr lang="zh-CN" altLang="en-US" b="1"/>
          </a:p>
        </p:txBody>
      </p:sp>
      <p:sp>
        <p:nvSpPr>
          <p:cNvPr id="15" name="文本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988435" y="4269105"/>
            <a:ext cx="2007870" cy="302895"/>
          </a:xfrm>
          <a:noFill/>
        </p:spPr>
        <p:txBody>
          <a:bodyPr lIns="0" tIns="0" rIns="0" bIns="0" anchor="t">
            <a:normAutofit fontScale="7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内容生态建设</a:t>
            </a:r>
            <a:endParaRPr lang="zh-CN" altLang="en-US" b="1"/>
          </a:p>
        </p:txBody>
      </p:sp>
      <p:sp>
        <p:nvSpPr>
          <p:cNvPr id="16" name="文本占位符 6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988435" y="5111115"/>
            <a:ext cx="2007870" cy="1137285"/>
          </a:xfrm>
          <a:noFill/>
        </p:spPr>
        <p:txBody>
          <a:bodyPr lIns="0" tIns="0" rIns="0" bIns="0" anchor="t">
            <a:normAutofit fontScale="9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引入PGC内容，邀请剧评人、剧团入驻，丰富社区专业内容，完善内容生态闭环。</a:t>
            </a:r>
            <a:endParaRPr lang="zh-CN" altLang="en-US" b="1"/>
          </a:p>
        </p:txBody>
      </p:sp>
      <p:sp>
        <p:nvSpPr>
          <p:cNvPr id="17" name="文本占位符 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6934835" y="4269105"/>
            <a:ext cx="2007870" cy="302895"/>
          </a:xfrm>
          <a:noFill/>
        </p:spPr>
        <p:txBody>
          <a:bodyPr lIns="0" tIns="0" rIns="0" bIns="0" anchor="t">
            <a:normAutofit fontScale="7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商业化路径规划</a:t>
            </a:r>
            <a:endParaRPr lang="zh-CN" altLang="en-US" b="1"/>
          </a:p>
        </p:txBody>
      </p:sp>
      <p:sp>
        <p:nvSpPr>
          <p:cNvPr id="18" name="文本占位符 8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869430" y="5111115"/>
            <a:ext cx="2007870" cy="1137285"/>
          </a:xfrm>
          <a:noFill/>
        </p:spPr>
        <p:txBody>
          <a:bodyPr lIns="0" tIns="0" rIns="0" bIns="0" anchor="t">
            <a:normAutofit fontScale="8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近期对接剧院票务导流（佣金模式），中期推Pro会员（作品分析/粉丝管理），远期探索剧本交易与IP孵化。</a:t>
            </a:r>
            <a:endParaRPr lang="zh-CN" altLang="en-US" b="1"/>
          </a:p>
        </p:txBody>
      </p:sp>
      <p:sp>
        <p:nvSpPr>
          <p:cNvPr id="19" name="文本占位符 9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9881235" y="4269105"/>
            <a:ext cx="2007870" cy="302895"/>
          </a:xfrm>
          <a:noFill/>
        </p:spPr>
        <p:txBody>
          <a:bodyPr lIns="0" tIns="0" rIns="0" bIns="0" anchor="t">
            <a:normAutofit fontScale="7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技术迭代方向</a:t>
            </a:r>
            <a:endParaRPr lang="zh-CN" altLang="en-US" b="1"/>
          </a:p>
        </p:txBody>
      </p:sp>
      <p:sp>
        <p:nvSpPr>
          <p:cNvPr id="20" name="文本占位符 10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9750425" y="5015230"/>
            <a:ext cx="2007870" cy="1137285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300" b="1"/>
              <a:t>优先启动iOS开发（Swift+SwiftUI），对接正式后端服务（RESTful API/WebSocket），探索KMM共享代码库提效。</a:t>
            </a:r>
            <a:endParaRPr lang="zh-CN" altLang="en-US" sz="1300" b="1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9100" y="2237740"/>
            <a:ext cx="7735570" cy="20078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4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10-11-20:14:51-d3l4keos8jdo4os5em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Engravers MT" panose="02090707080505020304" charset="0"/>
                <a:ea typeface="Engravers MT" panose="02090707080505020304" charset="0"/>
                <a:cs typeface="Engravers MT" panose="02090707080505020304" charset="0"/>
              </a:rPr>
              <a:t>汇报日期：2025/12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Engravers MT" panose="02090707080505020304" charset="0"/>
                <a:ea typeface="Engravers MT" panose="02090707080505020304" charset="0"/>
                <a:cs typeface="Engravers MT" panose="02090707080505020304" charset="0"/>
              </a:rPr>
              <a:t>/22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Engravers MT" panose="02090707080505020304" charset="0"/>
              <a:ea typeface="Engravers MT" panose="02090707080505020304" charset="0"/>
              <a:cs typeface="Engravers MT" panose="0209070708050502030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541621" y="5985510"/>
            <a:ext cx="694182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5" name="Shape 12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626745" y="2440305"/>
            <a:ext cx="11033760" cy="13862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7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感谢您的观看</a:t>
            </a:r>
            <a:endParaRPr lang="en-US" sz="72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19" name="Image 1" descr="https://kimi-img.moonshot.cn/pub/slides/slides_tmpl/image/25-10-11-20:14:39-d3l4kbos8jdo4os5emk0.png"/>
          <p:cNvPicPr>
            <a:picLocks noChangeAspect="1"/>
          </p:cNvPicPr>
          <p:nvPr/>
        </p:nvPicPr>
        <p:blipFill>
          <a:blip r:embed="rId3"/>
          <a:srcRect l="22" r="22"/>
          <a:stretch>
            <a:fillRect/>
          </a:stretch>
        </p:blipFill>
        <p:spPr>
          <a:xfrm>
            <a:off x="6485255" y="1143635"/>
            <a:ext cx="4897120" cy="4398645"/>
          </a:xfrm>
          <a:prstGeom prst="rect">
            <a:avLst/>
          </a:prstGeom>
        </p:spPr>
      </p:pic>
      <p:sp>
        <p:nvSpPr>
          <p:cNvPr id="21" name="Shape 16"/>
          <p:cNvSpPr/>
          <p:nvPr/>
        </p:nvSpPr>
        <p:spPr>
          <a:xfrm>
            <a:off x="7009765" y="3731260"/>
            <a:ext cx="1975485" cy="13258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7"/>
          <p:cNvSpPr/>
          <p:nvPr/>
        </p:nvSpPr>
        <p:spPr>
          <a:xfrm>
            <a:off x="7079450" y="3288952"/>
            <a:ext cx="2201704" cy="1492568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THANK YOU</a:t>
            </a:r>
            <a:endParaRPr lang="en-US" sz="36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61950" y="146050"/>
            <a:ext cx="3291205" cy="9563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项目起源和背景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:</a:t>
            </a:r>
            <a:endParaRPr lang="en-US" altLang="zh-CN" sz="32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126605" y="2675255"/>
            <a:ext cx="4343400" cy="16059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just">
              <a:lnSpc>
                <a:spcPct val="140000"/>
              </a:lnSpc>
            </a:pPr>
            <a:endParaRPr lang="en-US" b="1" dirty="0">
              <a:solidFill>
                <a:schemeClr val="bg2"/>
              </a:solidFill>
              <a:highlight>
                <a:srgbClr val="8EC3D6">
                  <a:alpha val="100000"/>
                </a:srgbClr>
              </a:highlight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just">
              <a:lnSpc>
                <a:spcPct val="140000"/>
              </a:lnSpc>
            </a:pPr>
            <a:r>
              <a:rPr lang="zh-CN" altLang="en-US" b="1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打造集资讯发现、深度交流、创作支持、票务联动</a:t>
            </a:r>
            <a:r>
              <a:rPr lang="en-US" altLang="zh-CN" b="1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于一体的数字戏剧生态空间，服务观众、创作者、剧团、演员四大核心角色。</a:t>
            </a:r>
            <a:endParaRPr lang="zh-CN" altLang="en-US" b="1" dirty="0">
              <a:solidFill>
                <a:schemeClr val="tx1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2"/>
          <a:srcRect t="348" b="348"/>
          <a:stretch>
            <a:fillRect/>
          </a:stretch>
        </p:blipFill>
        <p:spPr>
          <a:xfrm>
            <a:off x="7574915" y="447040"/>
            <a:ext cx="4203700" cy="2133600"/>
          </a:xfrm>
          <a:prstGeom prst="roundRect">
            <a:avLst>
              <a:gd name="adj" fmla="val 7143"/>
            </a:avLst>
          </a:prstGeom>
        </p:spPr>
      </p:pic>
      <p:sp>
        <p:nvSpPr>
          <p:cNvPr id="8" name="Shape 4"/>
          <p:cNvSpPr/>
          <p:nvPr/>
        </p:nvSpPr>
        <p:spPr>
          <a:xfrm>
            <a:off x="117475" y="1102360"/>
            <a:ext cx="6776085" cy="3684270"/>
          </a:xfrm>
          <a:custGeom>
            <a:avLst/>
            <a:gdLst/>
            <a:ahLst/>
            <a:cxnLst/>
            <a:rect l="l" t="t" r="r" b="b"/>
            <a:pathLst>
              <a:path w="5257800" h="2311400">
                <a:moveTo>
                  <a:pt x="152391" y="0"/>
                </a:moveTo>
                <a:lnTo>
                  <a:pt x="5105409" y="0"/>
                </a:lnTo>
                <a:cubicBezTo>
                  <a:pt x="5189572" y="0"/>
                  <a:pt x="5257800" y="68228"/>
                  <a:pt x="5257800" y="152391"/>
                </a:cubicBezTo>
                <a:lnTo>
                  <a:pt x="5257800" y="2159009"/>
                </a:lnTo>
                <a:cubicBezTo>
                  <a:pt x="5257800" y="2243172"/>
                  <a:pt x="5189572" y="2311400"/>
                  <a:pt x="5105409" y="2311400"/>
                </a:cubicBezTo>
                <a:lnTo>
                  <a:pt x="152391" y="2311400"/>
                </a:lnTo>
                <a:cubicBezTo>
                  <a:pt x="68228" y="2311400"/>
                  <a:pt x="0" y="2243172"/>
                  <a:pt x="0" y="21590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61A5AD">
              <a:alpha val="100000"/>
            </a:srgbClr>
          </a:soli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8562340" y="1102360"/>
            <a:ext cx="2162810" cy="5835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产品愿景</a:t>
            </a:r>
            <a:endParaRPr lang="en-US" sz="3600" dirty="0"/>
          </a:p>
        </p:txBody>
      </p:sp>
      <p:sp>
        <p:nvSpPr>
          <p:cNvPr id="10" name="Text 6"/>
          <p:cNvSpPr/>
          <p:nvPr/>
        </p:nvSpPr>
        <p:spPr>
          <a:xfrm>
            <a:off x="479425" y="1379855"/>
            <a:ext cx="5995035" cy="34480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bg2"/>
                </a:solidFill>
              </a:rPr>
              <a:t>市场空白：现有平台（大麦、豆瓣）无法满足戏剧爱好者对</a:t>
            </a:r>
            <a:r>
              <a:rPr lang="en-US" sz="1600" b="1" dirty="0">
                <a:solidFill>
                  <a:schemeClr val="bg1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垂直、专业、沉浸式</a:t>
            </a:r>
            <a:r>
              <a:rPr lang="zh-CN" altLang="en-US" sz="1600" b="1" dirty="0">
                <a:solidFill>
                  <a:schemeClr val="bg2"/>
                </a:solidFill>
              </a:rPr>
              <a:t>交流空间的需求。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bg2"/>
                </a:solidFill>
              </a:rPr>
              <a:t>用户痛点（基于问卷与访谈）：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bg2"/>
                </a:solidFill>
              </a:rPr>
              <a:t>信息获取</a:t>
            </a:r>
            <a:r>
              <a:rPr lang="en-US" sz="1600" b="1" dirty="0">
                <a:solidFill>
                  <a:schemeClr val="bg1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碎片化</a:t>
            </a:r>
            <a:r>
              <a:rPr lang="zh-CN" altLang="en-US" sz="1600" b="1" dirty="0">
                <a:solidFill>
                  <a:schemeClr val="bg2"/>
                </a:solidFill>
              </a:rPr>
              <a:t>（购票、剧评、社交分散在不同平台）；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bg2"/>
                </a:solidFill>
              </a:rPr>
              <a:t>缺乏高质量创作与讨论环境；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r>
              <a:rPr lang="zh-CN" altLang="en-US" sz="1600" b="1" dirty="0">
                <a:solidFill>
                  <a:schemeClr val="bg2"/>
                </a:solidFill>
              </a:rPr>
              <a:t>新用户难以融入核心社群。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endParaRPr lang="zh-CN" altLang="en-US" sz="1600" b="1" dirty="0">
              <a:solidFill>
                <a:schemeClr val="bg2"/>
              </a:solidFill>
            </a:endParaRPr>
          </a:p>
          <a:p>
            <a:pPr algn="l">
              <a:lnSpc>
                <a:spcPct val="140000"/>
              </a:lnSpc>
            </a:pPr>
            <a:r>
              <a:rPr lang="en-US" sz="1600" b="1" dirty="0">
                <a:solidFill>
                  <a:schemeClr val="bg1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92% </a:t>
            </a:r>
            <a:r>
              <a:rPr lang="zh-CN" altLang="en-US" sz="1600" b="1" dirty="0">
                <a:solidFill>
                  <a:schemeClr val="bg2"/>
                </a:solidFill>
              </a:rPr>
              <a:t>的受访者明确希望拥有一个</a:t>
            </a:r>
            <a:r>
              <a:rPr lang="en-US" altLang="zh-CN" sz="1600" b="1" dirty="0">
                <a:solidFill>
                  <a:schemeClr val="bg2"/>
                </a:solidFill>
              </a:rPr>
              <a:t>“</a:t>
            </a:r>
            <a:r>
              <a:rPr lang="zh-CN" altLang="en-US" sz="1600" b="1" dirty="0">
                <a:solidFill>
                  <a:schemeClr val="bg2"/>
                </a:solidFill>
              </a:rPr>
              <a:t>纯粹、无干扰的戏剧专业社区</a:t>
            </a:r>
            <a:r>
              <a:rPr lang="en-US" altLang="zh-CN" sz="1600" b="1" dirty="0">
                <a:solidFill>
                  <a:schemeClr val="bg2"/>
                </a:solidFill>
              </a:rPr>
              <a:t>”</a:t>
            </a:r>
            <a:r>
              <a:rPr lang="zh-CN" altLang="en-US" sz="1600" b="1" dirty="0">
                <a:solidFill>
                  <a:schemeClr val="bg2"/>
                </a:solidFill>
              </a:rPr>
              <a:t>。</a:t>
            </a:r>
            <a:endParaRPr lang="zh-CN" altLang="en-US" sz="1600" b="1" dirty="0">
              <a:solidFill>
                <a:schemeClr val="bg2"/>
              </a:solidFill>
            </a:endParaRPr>
          </a:p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chemeClr val="bg2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 </a:t>
            </a:r>
            <a:endParaRPr lang="en-US" sz="1600" b="1" dirty="0">
              <a:solidFill>
                <a:schemeClr val="bg2"/>
              </a:solidFill>
              <a:highlight>
                <a:srgbClr val="8EC3D6">
                  <a:alpha val="100000"/>
                </a:srgbClr>
              </a:highlight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11" name="Shape 7"/>
          <p:cNvSpPr/>
          <p:nvPr>
            <p:custDataLst>
              <p:tags r:id="rId3"/>
            </p:custDataLst>
          </p:nvPr>
        </p:nvSpPr>
        <p:spPr>
          <a:xfrm>
            <a:off x="254036" y="4902149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2" name="Shape 8"/>
          <p:cNvSpPr/>
          <p:nvPr>
            <p:custDataLst>
              <p:tags r:id="rId4"/>
            </p:custDataLst>
          </p:nvPr>
        </p:nvSpPr>
        <p:spPr>
          <a:xfrm>
            <a:off x="1447800" y="5054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2D6898"/>
          </a:solidFill>
        </p:spPr>
      </p:sp>
      <p:sp>
        <p:nvSpPr>
          <p:cNvPr id="13" name="Text 9"/>
          <p:cNvSpPr/>
          <p:nvPr>
            <p:custDataLst>
              <p:tags r:id="rId5"/>
            </p:custDataLst>
          </p:nvPr>
        </p:nvSpPr>
        <p:spPr>
          <a:xfrm>
            <a:off x="361950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观众</a:t>
            </a:r>
            <a:endParaRPr lang="en-US" sz="1600" dirty="0"/>
          </a:p>
        </p:txBody>
      </p:sp>
      <p:sp>
        <p:nvSpPr>
          <p:cNvPr id="14" name="Shape 10"/>
          <p:cNvSpPr/>
          <p:nvPr>
            <p:custDataLst>
              <p:tags r:id="rId6"/>
            </p:custDataLst>
          </p:nvPr>
        </p:nvSpPr>
        <p:spPr>
          <a:xfrm>
            <a:off x="3225800" y="4902200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5" name="Shape 11"/>
          <p:cNvSpPr/>
          <p:nvPr>
            <p:custDataLst>
              <p:tags r:id="rId7"/>
            </p:custDataLst>
          </p:nvPr>
        </p:nvSpPr>
        <p:spPr>
          <a:xfrm>
            <a:off x="4457700" y="5054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1669" y="210264"/>
                </a:moveTo>
                <a:cubicBezTo>
                  <a:pt x="24110" y="201573"/>
                  <a:pt x="28694" y="193655"/>
                  <a:pt x="35123" y="187226"/>
                </a:cubicBezTo>
                <a:lnTo>
                  <a:pt x="142994" y="79355"/>
                </a:lnTo>
                <a:lnTo>
                  <a:pt x="163175" y="59174"/>
                </a:lnTo>
                <a:cubicBezTo>
                  <a:pt x="173057" y="69056"/>
                  <a:pt x="193715" y="89714"/>
                  <a:pt x="225088" y="121087"/>
                </a:cubicBezTo>
                <a:lnTo>
                  <a:pt x="245269" y="141268"/>
                </a:lnTo>
                <a:lnTo>
                  <a:pt x="225088" y="161449"/>
                </a:lnTo>
                <a:lnTo>
                  <a:pt x="117217" y="269319"/>
                </a:lnTo>
                <a:cubicBezTo>
                  <a:pt x="110847" y="275689"/>
                  <a:pt x="102870" y="280333"/>
                  <a:pt x="94178" y="282773"/>
                </a:cubicBezTo>
                <a:lnTo>
                  <a:pt x="18098" y="303967"/>
                </a:lnTo>
                <a:cubicBezTo>
                  <a:pt x="13156" y="305336"/>
                  <a:pt x="7799" y="303967"/>
                  <a:pt x="4167" y="300276"/>
                </a:cubicBezTo>
                <a:cubicBezTo>
                  <a:pt x="536" y="296585"/>
                  <a:pt x="-833" y="291286"/>
                  <a:pt x="536" y="286345"/>
                </a:cubicBezTo>
                <a:lnTo>
                  <a:pt x="21669" y="210264"/>
                </a:lnTo>
                <a:close/>
                <a:moveTo>
                  <a:pt x="54769" y="208062"/>
                </a:moveTo>
                <a:cubicBezTo>
                  <a:pt x="52149" y="210860"/>
                  <a:pt x="50244" y="214253"/>
                  <a:pt x="49232" y="217944"/>
                </a:cubicBezTo>
                <a:lnTo>
                  <a:pt x="34885" y="269677"/>
                </a:lnTo>
                <a:lnTo>
                  <a:pt x="86618" y="255330"/>
                </a:lnTo>
                <a:cubicBezTo>
                  <a:pt x="90428" y="254258"/>
                  <a:pt x="93881" y="252293"/>
                  <a:pt x="96738" y="249555"/>
                </a:cubicBezTo>
                <a:lnTo>
                  <a:pt x="54709" y="208062"/>
                </a:lnTo>
                <a:close/>
                <a:moveTo>
                  <a:pt x="265509" y="121087"/>
                </a:moveTo>
                <a:cubicBezTo>
                  <a:pt x="255627" y="111204"/>
                  <a:pt x="234970" y="90547"/>
                  <a:pt x="203597" y="59174"/>
                </a:cubicBezTo>
                <a:lnTo>
                  <a:pt x="183356" y="38993"/>
                </a:lnTo>
                <a:cubicBezTo>
                  <a:pt x="199132" y="23217"/>
                  <a:pt x="208002" y="14347"/>
                  <a:pt x="210086" y="12263"/>
                </a:cubicBezTo>
                <a:cubicBezTo>
                  <a:pt x="218123" y="4167"/>
                  <a:pt x="229076" y="-357"/>
                  <a:pt x="240506" y="-357"/>
                </a:cubicBezTo>
                <a:cubicBezTo>
                  <a:pt x="251936" y="-357"/>
                  <a:pt x="262890" y="4167"/>
                  <a:pt x="270927" y="12263"/>
                </a:cubicBezTo>
                <a:lnTo>
                  <a:pt x="292179" y="33516"/>
                </a:lnTo>
                <a:cubicBezTo>
                  <a:pt x="300276" y="41612"/>
                  <a:pt x="304800" y="52566"/>
                  <a:pt x="304800" y="63937"/>
                </a:cubicBezTo>
                <a:cubicBezTo>
                  <a:pt x="304800" y="75307"/>
                  <a:pt x="300276" y="86320"/>
                  <a:pt x="292179" y="94357"/>
                </a:cubicBezTo>
                <a:cubicBezTo>
                  <a:pt x="290096" y="96441"/>
                  <a:pt x="281226" y="105311"/>
                  <a:pt x="265450" y="121087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6" name="Text 12"/>
          <p:cNvSpPr/>
          <p:nvPr>
            <p:custDataLst>
              <p:tags r:id="rId8"/>
            </p:custDataLst>
          </p:nvPr>
        </p:nvSpPr>
        <p:spPr>
          <a:xfrm>
            <a:off x="3333750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创作者</a:t>
            </a:r>
            <a:endParaRPr lang="en-US" sz="1600" dirty="0"/>
          </a:p>
        </p:txBody>
      </p:sp>
      <p:sp>
        <p:nvSpPr>
          <p:cNvPr id="17" name="Shape 13"/>
          <p:cNvSpPr/>
          <p:nvPr>
            <p:custDataLst>
              <p:tags r:id="rId9"/>
            </p:custDataLst>
          </p:nvPr>
        </p:nvSpPr>
        <p:spPr>
          <a:xfrm>
            <a:off x="6197600" y="4902200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8" name="Shape 14"/>
          <p:cNvSpPr/>
          <p:nvPr>
            <p:custDataLst>
              <p:tags r:id="rId10"/>
            </p:custDataLst>
          </p:nvPr>
        </p:nvSpPr>
        <p:spPr>
          <a:xfrm>
            <a:off x="7467600" y="5054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38100"/>
                </a:lnTo>
                <a:cubicBezTo>
                  <a:pt x="228600" y="17085"/>
                  <a:pt x="211515" y="0"/>
                  <a:pt x="190500" y="0"/>
                </a:cubicBezTo>
                <a:lnTo>
                  <a:pt x="38100" y="0"/>
                </a:lnTo>
                <a:close/>
                <a:moveTo>
                  <a:pt x="104775" y="209550"/>
                </a:moveTo>
                <a:lnTo>
                  <a:pt x="123825" y="209550"/>
                </a:lnTo>
                <a:cubicBezTo>
                  <a:pt x="134362" y="209550"/>
                  <a:pt x="142875" y="218063"/>
                  <a:pt x="142875" y="228600"/>
                </a:cubicBezTo>
                <a:lnTo>
                  <a:pt x="142875" y="276225"/>
                </a:lnTo>
                <a:lnTo>
                  <a:pt x="85725" y="276225"/>
                </a:lnTo>
                <a:lnTo>
                  <a:pt x="85725" y="228600"/>
                </a:lnTo>
                <a:cubicBezTo>
                  <a:pt x="85725" y="218063"/>
                  <a:pt x="94238" y="209550"/>
                  <a:pt x="104775" y="209550"/>
                </a:cubicBezTo>
                <a:close/>
                <a:moveTo>
                  <a:pt x="57150" y="66675"/>
                </a:moveTo>
                <a:cubicBezTo>
                  <a:pt x="57150" y="61436"/>
                  <a:pt x="61436" y="57150"/>
                  <a:pt x="66675" y="57150"/>
                </a:cubicBezTo>
                <a:lnTo>
                  <a:pt x="85725" y="57150"/>
                </a:lnTo>
                <a:cubicBezTo>
                  <a:pt x="90964" y="57150"/>
                  <a:pt x="95250" y="61436"/>
                  <a:pt x="95250" y="66675"/>
                </a:cubicBezTo>
                <a:lnTo>
                  <a:pt x="95250" y="85725"/>
                </a:lnTo>
                <a:cubicBezTo>
                  <a:pt x="95250" y="90964"/>
                  <a:pt x="90964" y="95250"/>
                  <a:pt x="85725" y="95250"/>
                </a:cubicBezTo>
                <a:lnTo>
                  <a:pt x="66675" y="95250"/>
                </a:lnTo>
                <a:cubicBezTo>
                  <a:pt x="61436" y="95250"/>
                  <a:pt x="57150" y="90964"/>
                  <a:pt x="57150" y="85725"/>
                </a:cubicBezTo>
                <a:lnTo>
                  <a:pt x="57150" y="66675"/>
                </a:lnTo>
                <a:close/>
                <a:moveTo>
                  <a:pt x="142875" y="57150"/>
                </a:moveTo>
                <a:lnTo>
                  <a:pt x="161925" y="57150"/>
                </a:lnTo>
                <a:cubicBezTo>
                  <a:pt x="167164" y="57150"/>
                  <a:pt x="171450" y="61436"/>
                  <a:pt x="171450" y="66675"/>
                </a:cubicBezTo>
                <a:lnTo>
                  <a:pt x="171450" y="85725"/>
                </a:lnTo>
                <a:cubicBezTo>
                  <a:pt x="171450" y="90964"/>
                  <a:pt x="167164" y="95250"/>
                  <a:pt x="161925" y="95250"/>
                </a:cubicBezTo>
                <a:lnTo>
                  <a:pt x="142875" y="95250"/>
                </a:lnTo>
                <a:cubicBezTo>
                  <a:pt x="137636" y="95250"/>
                  <a:pt x="133350" y="90964"/>
                  <a:pt x="133350" y="85725"/>
                </a:cubicBezTo>
                <a:lnTo>
                  <a:pt x="133350" y="66675"/>
                </a:lnTo>
                <a:cubicBezTo>
                  <a:pt x="133350" y="61436"/>
                  <a:pt x="137636" y="57150"/>
                  <a:pt x="142875" y="57150"/>
                </a:cubicBezTo>
                <a:close/>
                <a:moveTo>
                  <a:pt x="57150" y="142875"/>
                </a:moveTo>
                <a:cubicBezTo>
                  <a:pt x="57150" y="137636"/>
                  <a:pt x="61436" y="133350"/>
                  <a:pt x="66675" y="133350"/>
                </a:cubicBezTo>
                <a:lnTo>
                  <a:pt x="85725" y="133350"/>
                </a:lnTo>
                <a:cubicBezTo>
                  <a:pt x="90964" y="133350"/>
                  <a:pt x="95250" y="137636"/>
                  <a:pt x="95250" y="142875"/>
                </a:cubicBezTo>
                <a:lnTo>
                  <a:pt x="95250" y="161925"/>
                </a:lnTo>
                <a:cubicBezTo>
                  <a:pt x="95250" y="167164"/>
                  <a:pt x="90964" y="171450"/>
                  <a:pt x="85725" y="171450"/>
                </a:cubicBezTo>
                <a:lnTo>
                  <a:pt x="66675" y="171450"/>
                </a:lnTo>
                <a:cubicBezTo>
                  <a:pt x="61436" y="171450"/>
                  <a:pt x="57150" y="167164"/>
                  <a:pt x="57150" y="161925"/>
                </a:cubicBezTo>
                <a:lnTo>
                  <a:pt x="57150" y="142875"/>
                </a:lnTo>
                <a:close/>
                <a:moveTo>
                  <a:pt x="142875" y="133350"/>
                </a:moveTo>
                <a:lnTo>
                  <a:pt x="161925" y="133350"/>
                </a:lnTo>
                <a:cubicBezTo>
                  <a:pt x="167164" y="133350"/>
                  <a:pt x="171450" y="137636"/>
                  <a:pt x="171450" y="142875"/>
                </a:cubicBezTo>
                <a:lnTo>
                  <a:pt x="171450" y="161925"/>
                </a:lnTo>
                <a:cubicBezTo>
                  <a:pt x="171450" y="167164"/>
                  <a:pt x="167164" y="171450"/>
                  <a:pt x="161925" y="171450"/>
                </a:cubicBezTo>
                <a:lnTo>
                  <a:pt x="142875" y="171450"/>
                </a:lnTo>
                <a:cubicBezTo>
                  <a:pt x="137636" y="171450"/>
                  <a:pt x="133350" y="167164"/>
                  <a:pt x="133350" y="161925"/>
                </a:cubicBezTo>
                <a:lnTo>
                  <a:pt x="133350" y="142875"/>
                </a:lnTo>
                <a:cubicBezTo>
                  <a:pt x="133350" y="137636"/>
                  <a:pt x="137636" y="133350"/>
                  <a:pt x="142875" y="133350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9" name="Text 15"/>
          <p:cNvSpPr/>
          <p:nvPr>
            <p:custDataLst>
              <p:tags r:id="rId11"/>
            </p:custDataLst>
          </p:nvPr>
        </p:nvSpPr>
        <p:spPr>
          <a:xfrm>
            <a:off x="6359525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剧团</a:t>
            </a:r>
            <a:endParaRPr lang="en-US" sz="1600" dirty="0"/>
          </a:p>
        </p:txBody>
      </p:sp>
      <p:sp>
        <p:nvSpPr>
          <p:cNvPr id="20" name="Shape 16"/>
          <p:cNvSpPr/>
          <p:nvPr>
            <p:custDataLst>
              <p:tags r:id="rId12"/>
            </p:custDataLst>
          </p:nvPr>
        </p:nvSpPr>
        <p:spPr>
          <a:xfrm>
            <a:off x="9169400" y="4902200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1" name="Shape 17"/>
          <p:cNvSpPr/>
          <p:nvPr>
            <p:custDataLst>
              <p:tags r:id="rId13"/>
            </p:custDataLst>
          </p:nvPr>
        </p:nvSpPr>
        <p:spPr>
          <a:xfrm>
            <a:off x="10382250" y="5054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8100" y="76200"/>
                </a:moveTo>
                <a:cubicBezTo>
                  <a:pt x="38100" y="39401"/>
                  <a:pt x="67976" y="9525"/>
                  <a:pt x="104775" y="9525"/>
                </a:cubicBezTo>
                <a:cubicBezTo>
                  <a:pt x="141574" y="9525"/>
                  <a:pt x="171450" y="39401"/>
                  <a:pt x="171450" y="76200"/>
                </a:cubicBezTo>
                <a:cubicBezTo>
                  <a:pt x="171450" y="112999"/>
                  <a:pt x="141574" y="142875"/>
                  <a:pt x="104775" y="142875"/>
                </a:cubicBezTo>
                <a:cubicBezTo>
                  <a:pt x="67976" y="142875"/>
                  <a:pt x="38100" y="112999"/>
                  <a:pt x="38100" y="76200"/>
                </a:cubicBezTo>
                <a:close/>
                <a:moveTo>
                  <a:pt x="0" y="276225"/>
                </a:moveTo>
                <a:cubicBezTo>
                  <a:pt x="0" y="218361"/>
                  <a:pt x="46911" y="171450"/>
                  <a:pt x="104775" y="171450"/>
                </a:cubicBezTo>
                <a:cubicBezTo>
                  <a:pt x="162639" y="171450"/>
                  <a:pt x="209550" y="218361"/>
                  <a:pt x="209550" y="276225"/>
                </a:cubicBezTo>
                <a:lnTo>
                  <a:pt x="209550" y="279797"/>
                </a:lnTo>
                <a:cubicBezTo>
                  <a:pt x="209550" y="293608"/>
                  <a:pt x="198358" y="304800"/>
                  <a:pt x="184547" y="304800"/>
                </a:cubicBezTo>
                <a:lnTo>
                  <a:pt x="25003" y="304800"/>
                </a:lnTo>
                <a:cubicBezTo>
                  <a:pt x="11192" y="304800"/>
                  <a:pt x="0" y="293608"/>
                  <a:pt x="0" y="279797"/>
                </a:cubicBezTo>
                <a:lnTo>
                  <a:pt x="0" y="276225"/>
                </a:lnTo>
                <a:close/>
                <a:moveTo>
                  <a:pt x="257175" y="38100"/>
                </a:moveTo>
                <a:cubicBezTo>
                  <a:pt x="288717" y="38100"/>
                  <a:pt x="314325" y="63708"/>
                  <a:pt x="314325" y="95250"/>
                </a:cubicBezTo>
                <a:cubicBezTo>
                  <a:pt x="314325" y="126792"/>
                  <a:pt x="288717" y="152400"/>
                  <a:pt x="257175" y="152400"/>
                </a:cubicBezTo>
                <a:cubicBezTo>
                  <a:pt x="225633" y="152400"/>
                  <a:pt x="200025" y="126792"/>
                  <a:pt x="200025" y="95250"/>
                </a:cubicBezTo>
                <a:cubicBezTo>
                  <a:pt x="200025" y="63708"/>
                  <a:pt x="225633" y="38100"/>
                  <a:pt x="257175" y="38100"/>
                </a:cubicBezTo>
                <a:close/>
                <a:moveTo>
                  <a:pt x="257175" y="180975"/>
                </a:moveTo>
                <a:cubicBezTo>
                  <a:pt x="304502" y="180975"/>
                  <a:pt x="342900" y="219373"/>
                  <a:pt x="342900" y="266700"/>
                </a:cubicBezTo>
                <a:lnTo>
                  <a:pt x="342900" y="280035"/>
                </a:lnTo>
                <a:cubicBezTo>
                  <a:pt x="342900" y="293727"/>
                  <a:pt x="331827" y="304800"/>
                  <a:pt x="318135" y="304800"/>
                </a:cubicBezTo>
                <a:lnTo>
                  <a:pt x="231934" y="304800"/>
                </a:lnTo>
                <a:cubicBezTo>
                  <a:pt x="235863" y="297359"/>
                  <a:pt x="238125" y="288846"/>
                  <a:pt x="238125" y="279797"/>
                </a:cubicBezTo>
                <a:lnTo>
                  <a:pt x="238125" y="276225"/>
                </a:lnTo>
                <a:cubicBezTo>
                  <a:pt x="238125" y="245566"/>
                  <a:pt x="227767" y="217349"/>
                  <a:pt x="210443" y="194846"/>
                </a:cubicBezTo>
                <a:cubicBezTo>
                  <a:pt x="223897" y="186095"/>
                  <a:pt x="239970" y="180975"/>
                  <a:pt x="257175" y="180975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22" name="Text 18"/>
          <p:cNvSpPr/>
          <p:nvPr>
            <p:custDataLst>
              <p:tags r:id="rId14"/>
            </p:custDataLst>
          </p:nvPr>
        </p:nvSpPr>
        <p:spPr>
          <a:xfrm>
            <a:off x="9277350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演员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0"/>
            <a:ext cx="12192635" cy="12052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68935" y="335280"/>
            <a:ext cx="11496040" cy="14935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戏剧社群产品目标与核心功能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3"/>
          <a:srcRect l="423" r="423"/>
          <a:stretch>
            <a:fillRect/>
          </a:stretch>
        </p:blipFill>
        <p:spPr>
          <a:xfrm flipH="1">
            <a:off x="3269615" y="1473200"/>
            <a:ext cx="5083175" cy="5125720"/>
          </a:xfrm>
          <a:prstGeom prst="rect">
            <a:avLst/>
          </a:prstGeom>
        </p:spPr>
      </p:pic>
      <p:pic>
        <p:nvPicPr>
          <p:cNvPr id="27" name="图片占位符 2" descr="2b51590d-df39-11f0-be40-be4750c0fe4b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308100" y="1797050"/>
            <a:ext cx="1353185" cy="1353185"/>
          </a:xfrm>
          <a:custGeom>
            <a:av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avLst>
            <a:gdLst>
              <a:gd name="connisteX0-1" fmla="*/ 0 w 914400"/>
              <a:gd name="connsiteY0-2" fmla="*/ 457200 h 914400"/>
              <a:gd name="connisteX1-3" fmla="*/ 457200 w 914400"/>
              <a:gd name="connsiteY1-4" fmla="*/ 0 h 914400"/>
              <a:gd name="connisteX2-5" fmla="*/ 457200 w 914400"/>
              <a:gd name="connsiteY2-6" fmla="*/ 0 h 914400"/>
              <a:gd name="connisteX3-7" fmla="*/ 914400 w 914400"/>
              <a:gd name="connsiteY3-8" fmla="*/ 457200 h 914400"/>
              <a:gd name="connisteX4-9" fmla="*/ 914400 w 914400"/>
              <a:gd name="connsiteY4-10" fmla="*/ 457200 h 914400"/>
              <a:gd name="connisteX5-11" fmla="*/ 457200 w 914400"/>
              <a:gd name="connsiteY5-12" fmla="*/ 914400 h 914400"/>
              <a:gd name="connisteX6-13" fmla="*/ 457200 w 914400"/>
              <a:gd name="connsiteY6-14" fmla="*/ 914400 h 914400"/>
              <a:gd name="connisteX7-15" fmla="*/ 0 w 914400"/>
              <a:gd name="connsiteY7-16" fmla="*/ 457200 h 914400"/>
              <a:gd name="connisteX8-17" fmla="*/ 0 w 914400"/>
              <a:gd name="connsiteY8-1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8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778000" y="1930400"/>
            <a:ext cx="4089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sp>
        <p:nvSpPr>
          <p:cNvPr id="29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795010" y="1967230"/>
            <a:ext cx="6174105" cy="107315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ym typeface="+mn-ea"/>
              </a:rPr>
              <a:t>通过高保真</a:t>
            </a:r>
            <a:r>
              <a:rPr lang="en-US" altLang="zh-CN" sz="2400">
                <a:sym typeface="+mn-ea"/>
              </a:rPr>
              <a:t> Android </a:t>
            </a:r>
            <a:r>
              <a:rPr lang="zh-CN" altLang="en-US" sz="2400">
                <a:sym typeface="+mn-ea"/>
              </a:rPr>
              <a:t>原生原型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验证</a:t>
            </a:r>
            <a:r>
              <a:rPr lang="en-US" altLang="zh-CN" sz="2400">
                <a:sym typeface="+mn-ea"/>
              </a:rPr>
              <a:t>“</a:t>
            </a:r>
            <a:r>
              <a:rPr lang="zh-CN" altLang="en-US" sz="2400">
                <a:sym typeface="+mn-ea"/>
              </a:rPr>
              <a:t>一站式戏剧社区</a:t>
            </a:r>
            <a:r>
              <a:rPr lang="en-US" altLang="zh-CN" sz="2400">
                <a:sym typeface="+mn-ea"/>
              </a:rPr>
              <a:t>”</a:t>
            </a:r>
            <a:r>
              <a:rPr lang="zh-CN" altLang="en-US" sz="2400">
                <a:sym typeface="+mn-ea"/>
              </a:rPr>
              <a:t>用户路径可行性</a:t>
            </a:r>
            <a:endParaRPr lang="zh-CN" altLang="en-US" sz="2400">
              <a:sym typeface="+mn-ea"/>
            </a:endParaRPr>
          </a:p>
        </p:txBody>
      </p:sp>
      <p:pic>
        <p:nvPicPr>
          <p:cNvPr id="30" name="图片占位符 5" descr="2b515984-df39-11f0-be40-be4750c0fe4b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1253490" y="5199380"/>
            <a:ext cx="1407795" cy="1407795"/>
          </a:xfrm>
          <a:custGeom>
            <a:av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avLst>
            <a:gdLst>
              <a:gd name="connisteX0-1" fmla="*/ 0 w 914400"/>
              <a:gd name="connsiteY0-2" fmla="*/ 457200 h 914400"/>
              <a:gd name="connisteX1-3" fmla="*/ 457200 w 914400"/>
              <a:gd name="connsiteY1-4" fmla="*/ 0 h 914400"/>
              <a:gd name="connisteX2-5" fmla="*/ 457200 w 914400"/>
              <a:gd name="connsiteY2-6" fmla="*/ 0 h 914400"/>
              <a:gd name="connisteX3-7" fmla="*/ 914400 w 914400"/>
              <a:gd name="connsiteY3-8" fmla="*/ 457200 h 914400"/>
              <a:gd name="connisteX4-9" fmla="*/ 914400 w 914400"/>
              <a:gd name="connsiteY4-10" fmla="*/ 457200 h 914400"/>
              <a:gd name="connisteX5-11" fmla="*/ 457200 w 914400"/>
              <a:gd name="connsiteY5-12" fmla="*/ 914400 h 914400"/>
              <a:gd name="connisteX6-13" fmla="*/ 457200 w 914400"/>
              <a:gd name="connsiteY6-14" fmla="*/ 914400 h 914400"/>
              <a:gd name="connisteX7-15" fmla="*/ 0 w 914400"/>
              <a:gd name="connsiteY7-16" fmla="*/ 457200 h 914400"/>
              <a:gd name="connisteX8-17" fmla="*/ 0 w 914400"/>
              <a:gd name="connsiteY8-1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32" name="文本占位符 7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4120515" y="5231130"/>
            <a:ext cx="4089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pic>
        <p:nvPicPr>
          <p:cNvPr id="33" name="图片占位符 8" descr="2b515c06-df39-11f0-be40-be4750c0fe4b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/>
          <a:stretch>
            <a:fillRect/>
          </a:stretch>
        </p:blipFill>
        <p:spPr>
          <a:xfrm>
            <a:off x="1307465" y="3537585"/>
            <a:ext cx="1353820" cy="1353820"/>
          </a:xfrm>
          <a:custGeom>
            <a:av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avLst>
            <a:gdLst>
              <a:gd name="connisteX0-1" fmla="*/ 0 w 914400"/>
              <a:gd name="connsiteY0-2" fmla="*/ 457200 h 914400"/>
              <a:gd name="connisteX1-3" fmla="*/ 457200 w 914400"/>
              <a:gd name="connsiteY1-4" fmla="*/ 0 h 914400"/>
              <a:gd name="connisteX2-5" fmla="*/ 457200 w 914400"/>
              <a:gd name="connsiteY2-6" fmla="*/ 0 h 914400"/>
              <a:gd name="connisteX3-7" fmla="*/ 914400 w 914400"/>
              <a:gd name="connsiteY3-8" fmla="*/ 457200 h 914400"/>
              <a:gd name="connisteX4-9" fmla="*/ 914400 w 914400"/>
              <a:gd name="connsiteY4-10" fmla="*/ 457200 h 914400"/>
              <a:gd name="connisteX5-11" fmla="*/ 457200 w 914400"/>
              <a:gd name="connsiteY5-12" fmla="*/ 914400 h 914400"/>
              <a:gd name="connisteX6-13" fmla="*/ 457200 w 914400"/>
              <a:gd name="connsiteY6-14" fmla="*/ 914400 h 914400"/>
              <a:gd name="connisteX7-15" fmla="*/ 0 w 914400"/>
              <a:gd name="connsiteY7-16" fmla="*/ 457200 h 914400"/>
              <a:gd name="connisteX8-17" fmla="*/ 0 w 914400"/>
              <a:gd name="connsiteY8-1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0-1" y="connsiteY0-2"/>
              </a:cxn>
              <a:cxn ang="0">
                <a:pos x="connisteX1-3" y="connsiteY1-4"/>
              </a:cxn>
              <a:cxn ang="0">
                <a:pos x="connisteX2-5" y="connsiteY2-6"/>
              </a:cxn>
              <a:cxn ang="0">
                <a:pos x="connisteX3-7" y="connsiteY3-8"/>
              </a:cxn>
              <a:cxn ang="0">
                <a:pos x="connisteX4-9" y="connsiteY4-10"/>
              </a:cxn>
              <a:cxn ang="0">
                <a:pos x="connisteX5-11" y="connsiteY5-12"/>
              </a:cxn>
              <a:cxn ang="0">
                <a:pos x="connisteX6-13" y="connsiteY6-14"/>
              </a:cxn>
              <a:cxn ang="0">
                <a:pos x="connisteX7-15" y="connsiteY7-16"/>
              </a:cxn>
              <a:cxn ang="0">
                <a:pos x="connisteX8-17" y="connsiteY8-1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34" name="文本占位符 9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357245" y="3895725"/>
            <a:ext cx="2183765" cy="566420"/>
          </a:xfrm>
          <a:noFill/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/>
              <a:t>品牌构建：</a:t>
            </a:r>
            <a:endParaRPr lang="zh-CN" altLang="en-US" sz="3600" b="1"/>
          </a:p>
        </p:txBody>
      </p:sp>
      <p:sp>
        <p:nvSpPr>
          <p:cNvPr id="35" name="文本占位符 10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4041140" y="3910330"/>
            <a:ext cx="7880985" cy="106807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endParaRPr lang="zh-CN" altLang="en-US" sz="2400" b="1"/>
          </a:p>
        </p:txBody>
      </p:sp>
      <p:sp>
        <p:nvSpPr>
          <p:cNvPr id="4" name="文本占位符 9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3239770" y="2141855"/>
            <a:ext cx="2183765" cy="56642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/>
              <a:t>产品验证：</a:t>
            </a:r>
            <a:endParaRPr lang="zh-CN" altLang="en-US" sz="3600" b="1"/>
          </a:p>
        </p:txBody>
      </p:sp>
      <p:sp>
        <p:nvSpPr>
          <p:cNvPr id="5" name="文本占位符 9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3357245" y="5701030"/>
            <a:ext cx="2183765" cy="566420"/>
          </a:xfrm>
          <a:noFill/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1"/>
              <a:t>技术</a:t>
            </a:r>
            <a:r>
              <a:rPr lang="zh-CN" altLang="en-US" sz="3600" b="1"/>
              <a:t>探索：</a:t>
            </a:r>
            <a:endParaRPr lang="zh-CN" altLang="en-US" sz="3600" b="1"/>
          </a:p>
        </p:txBody>
      </p:sp>
      <p:sp>
        <p:nvSpPr>
          <p:cNvPr id="7" name="文本占位符 4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5795645" y="3746500"/>
            <a:ext cx="5697220" cy="99949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ym typeface="+mn-ea"/>
              </a:rPr>
              <a:t>以薄荷绿为主色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调传递专业、优雅、沉浸的品牌调性</a:t>
            </a:r>
            <a:endParaRPr lang="zh-CN" altLang="en-US" sz="2400">
              <a:sym typeface="+mn-ea"/>
            </a:endParaRPr>
          </a:p>
        </p:txBody>
      </p:sp>
      <p:sp>
        <p:nvSpPr>
          <p:cNvPr id="9" name="文本占位符 4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5795645" y="5484495"/>
            <a:ext cx="6167755" cy="999490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sym typeface="+mn-ea"/>
              </a:rPr>
              <a:t>实现高性能瀑布流、实时消息同步、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多端兼容的原生体验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8795" y="-63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115" y="0"/>
            <a:ext cx="12350750" cy="6947535"/>
          </a:xfrm>
          <a:prstGeom prst="rect">
            <a:avLst/>
          </a:prstGeom>
        </p:spPr>
      </p:pic>
      <p:pic>
        <p:nvPicPr>
          <p:cNvPr id="8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-340360" y="-408940"/>
            <a:ext cx="12615545" cy="1473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120" y="7594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8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-122"/>
              <a:cs typeface="Calibri" panose="020F050202020403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8115" y="99695"/>
            <a:ext cx="11185525" cy="8083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信息架构与功能地图</a:t>
            </a:r>
            <a:endParaRPr lang="en-US" sz="4400" b="1" dirty="0">
              <a:solidFill>
                <a:schemeClr val="accent5">
                  <a:lumMod val="75000"/>
                </a:schemeClr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875395" y="1223645"/>
            <a:ext cx="1993265" cy="477520"/>
          </a:xfrm>
          <a:noFill/>
        </p:spPr>
        <p:txBody>
          <a:bodyPr lIns="0" tIns="0" rIns="0" bIns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信息架构设计</a:t>
            </a:r>
            <a:endParaRPr lang="zh-CN" altLang="en-US" b="1"/>
          </a:p>
        </p:txBody>
      </p:sp>
      <p:sp>
        <p:nvSpPr>
          <p:cNvPr id="37" name="文本占位符 7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157845" y="1681480"/>
            <a:ext cx="3735070" cy="1931035"/>
          </a:xfrm>
          <a:noFill/>
        </p:spPr>
        <p:txBody>
          <a:bodyPr lIns="0" tIns="0" rIns="0" bIns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715" b="1">
                <a:latin typeface="+mj-ea"/>
                <a:ea typeface="+mj-ea"/>
              </a:rPr>
              <a:t>产品信息架构以用户为中心，分为内容消费流、社交互动流和个人管理流三大核心流线。三条流线相互交织，共同打造沉浸、高效、可迭代的数字戏剧空间，满足用户从发现到互动再到沉淀的需求。</a:t>
            </a:r>
            <a:endParaRPr lang="zh-CN" altLang="en-US" sz="1715" b="1">
              <a:latin typeface="+mj-ea"/>
              <a:ea typeface="+mj-ea"/>
            </a:endParaRPr>
          </a:p>
        </p:txBody>
      </p:sp>
      <p:sp>
        <p:nvSpPr>
          <p:cNvPr id="38" name="文本占位符 9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55600" y="3909060"/>
            <a:ext cx="415290" cy="2331085"/>
          </a:xfrm>
          <a:noFill/>
        </p:spPr>
        <p:txBody>
          <a:bodyPr lIns="0" tIns="0" rIns="0" bIns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/>
              <a:t>技术栈与实现</a:t>
            </a:r>
            <a:endParaRPr lang="zh-CN" altLang="en-US" b="1"/>
          </a:p>
        </p:txBody>
      </p:sp>
      <p:sp>
        <p:nvSpPr>
          <p:cNvPr id="39" name="文本占位符 10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881380" y="4001135"/>
            <a:ext cx="11311255" cy="2874645"/>
          </a:xfrm>
          <a:noFill/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开发环境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Android Studio         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开发语言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Kotlin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。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UI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实现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使用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Android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原生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UI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框架。通过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XML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进行布局，大量使用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ConstraintLayout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来构建复杂的响应式界面，并利用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RecyclerView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高效实现瀑布流等列表。通过定义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Themes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和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Styles (styles.xml)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，实现了全局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UI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风格的统一和高效复用。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架构模式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采用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Google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官方推荐的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MVVM (Model-View-ViewModel)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架构，结合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Android Architecture Components (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如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LiveData, ViewModel, Room)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，构建了可测试、可维护、生命周期感知的健壮应用。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  <a:p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网络请求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: 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使用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Retrofit + OkHttp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进行网络通信，与模拟后端</a:t>
            </a:r>
            <a:r>
              <a:rPr lang="en-US" altLang="zh-CN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API</a:t>
            </a:r>
            <a:r>
              <a:rPr lang="zh-CN" altLang="en-US" b="1">
                <a:latin typeface="等线 Light" panose="02010600030101010101" charset="-122"/>
                <a:ea typeface="等线 Light" panose="02010600030101010101" charset="-122"/>
                <a:cs typeface="等线 Light" panose="02010600030101010101" charset="-122"/>
              </a:rPr>
              <a:t>进行数据交互。</a:t>
            </a:r>
            <a:endParaRPr lang="zh-CN" altLang="en-US" b="1">
              <a:latin typeface="等线 Light" panose="02010600030101010101" charset="-122"/>
              <a:ea typeface="等线 Light" panose="02010600030101010101" charset="-122"/>
              <a:cs typeface="等线 Light" panose="0201060003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73990" y="1235075"/>
            <a:ext cx="7567295" cy="2207895"/>
            <a:chOff x="695" y="1196"/>
            <a:chExt cx="17121" cy="4960"/>
          </a:xfrm>
        </p:grpSpPr>
        <p:sp>
          <p:nvSpPr>
            <p:cNvPr id="249" name="Shape 4"/>
            <p:cNvSpPr/>
            <p:nvPr>
              <p:custDataLst>
                <p:tags r:id="rId7"/>
              </p:custDataLst>
            </p:nvPr>
          </p:nvSpPr>
          <p:spPr>
            <a:xfrm>
              <a:off x="695" y="11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50" name="Shape 5"/>
            <p:cNvSpPr/>
            <p:nvPr>
              <p:custDataLst>
                <p:tags r:id="rId8"/>
              </p:custDataLst>
            </p:nvPr>
          </p:nvSpPr>
          <p:spPr>
            <a:xfrm>
              <a:off x="1275" y="1696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285750" h="381000">
                  <a:moveTo>
                    <a:pt x="95250" y="71438"/>
                  </a:moveTo>
                  <a:lnTo>
                    <a:pt x="95250" y="119063"/>
                  </a:lnTo>
                  <a:lnTo>
                    <a:pt x="190500" y="119063"/>
                  </a:lnTo>
                  <a:lnTo>
                    <a:pt x="190500" y="71438"/>
                  </a:lnTo>
                  <a:cubicBezTo>
                    <a:pt x="190500" y="45169"/>
                    <a:pt x="169143" y="23812"/>
                    <a:pt x="142875" y="23812"/>
                  </a:cubicBezTo>
                  <a:cubicBezTo>
                    <a:pt x="116607" y="23812"/>
                    <a:pt x="95250" y="45169"/>
                    <a:pt x="95250" y="71438"/>
                  </a:cubicBezTo>
                  <a:close/>
                  <a:moveTo>
                    <a:pt x="47625" y="119063"/>
                  </a:moveTo>
                  <a:lnTo>
                    <a:pt x="47625" y="71438"/>
                  </a:lnTo>
                  <a:cubicBezTo>
                    <a:pt x="47625" y="18827"/>
                    <a:pt x="90264" y="-23812"/>
                    <a:pt x="142875" y="-23812"/>
                  </a:cubicBezTo>
                  <a:cubicBezTo>
                    <a:pt x="195486" y="-23812"/>
                    <a:pt x="238125" y="18827"/>
                    <a:pt x="238125" y="71438"/>
                  </a:cubicBezTo>
                  <a:lnTo>
                    <a:pt x="238125" y="119063"/>
                  </a:lnTo>
                  <a:cubicBezTo>
                    <a:pt x="264393" y="119063"/>
                    <a:pt x="285750" y="140419"/>
                    <a:pt x="285750" y="166688"/>
                  </a:cubicBezTo>
                  <a:lnTo>
                    <a:pt x="285750" y="333375"/>
                  </a:lnTo>
                  <a:cubicBezTo>
                    <a:pt x="285750" y="359643"/>
                    <a:pt x="264393" y="381000"/>
                    <a:pt x="238125" y="381000"/>
                  </a:cubicBezTo>
                  <a:lnTo>
                    <a:pt x="47625" y="381000"/>
                  </a:lnTo>
                  <a:cubicBezTo>
                    <a:pt x="21357" y="381000"/>
                    <a:pt x="0" y="359643"/>
                    <a:pt x="0" y="333375"/>
                  </a:cubicBezTo>
                  <a:lnTo>
                    <a:pt x="0" y="166688"/>
                  </a:lnTo>
                  <a:cubicBezTo>
                    <a:pt x="0" y="140419"/>
                    <a:pt x="21357" y="119063"/>
                    <a:pt x="47625" y="119063"/>
                  </a:cubicBez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51" name="Text 6"/>
            <p:cNvSpPr/>
            <p:nvPr>
              <p:custDataLst>
                <p:tags r:id="rId9"/>
              </p:custDataLst>
            </p:nvPr>
          </p:nvSpPr>
          <p:spPr>
            <a:xfrm>
              <a:off x="866" y="2956"/>
              <a:ext cx="1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锁屏唤醒</a:t>
              </a:r>
              <a:endParaRPr lang="en-US" sz="1600" dirty="0"/>
            </a:p>
          </p:txBody>
        </p:sp>
        <p:sp>
          <p:nvSpPr>
            <p:cNvPr id="252" name="Shape 7"/>
            <p:cNvSpPr/>
            <p:nvPr>
              <p:custDataLst>
                <p:tags r:id="rId10"/>
              </p:custDataLst>
            </p:nvPr>
          </p:nvSpPr>
          <p:spPr>
            <a:xfrm>
              <a:off x="2776" y="2236"/>
              <a:ext cx="2620" cy="80"/>
            </a:xfrm>
            <a:custGeom>
              <a:avLst/>
              <a:gdLst/>
              <a:ahLst/>
              <a:cxnLst/>
              <a:rect l="l" t="t" r="r" b="b"/>
              <a:pathLst>
                <a:path w="1663700" h="50800">
                  <a:moveTo>
                    <a:pt x="25400" y="0"/>
                  </a:moveTo>
                  <a:lnTo>
                    <a:pt x="1638300" y="0"/>
                  </a:lnTo>
                  <a:cubicBezTo>
                    <a:pt x="1652319" y="0"/>
                    <a:pt x="1663700" y="11381"/>
                    <a:pt x="1663700" y="25400"/>
                  </a:cubicBezTo>
                  <a:lnTo>
                    <a:pt x="1663700" y="25400"/>
                  </a:lnTo>
                  <a:cubicBezTo>
                    <a:pt x="1663700" y="39419"/>
                    <a:pt x="1652319" y="50800"/>
                    <a:pt x="1638300" y="50800"/>
                  </a:cubicBezTo>
                  <a:lnTo>
                    <a:pt x="25400" y="50800"/>
                  </a:lnTo>
                  <a:cubicBezTo>
                    <a:pt x="11381" y="50800"/>
                    <a:pt x="0" y="39419"/>
                    <a:pt x="0" y="25400"/>
                  </a:cubicBezTo>
                  <a:lnTo>
                    <a:pt x="0" y="25400"/>
                  </a:lnTo>
                  <a:cubicBezTo>
                    <a:pt x="0" y="11381"/>
                    <a:pt x="11381" y="0"/>
                    <a:pt x="25400" y="0"/>
                  </a:cubicBezTo>
                  <a:close/>
                </a:path>
              </a:pathLst>
            </a:custGeom>
            <a:solidFill>
              <a:srgbClr val="8EC3D6">
                <a:alpha val="50196"/>
              </a:srgbClr>
            </a:solidFill>
          </p:spPr>
        </p:sp>
        <p:sp>
          <p:nvSpPr>
            <p:cNvPr id="253" name="Shape 8"/>
            <p:cNvSpPr/>
            <p:nvPr>
              <p:custDataLst>
                <p:tags r:id="rId11"/>
              </p:custDataLst>
            </p:nvPr>
          </p:nvSpPr>
          <p:spPr>
            <a:xfrm>
              <a:off x="5869" y="11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54" name="Shape 9"/>
            <p:cNvSpPr/>
            <p:nvPr>
              <p:custDataLst>
                <p:tags r:id="rId12"/>
              </p:custDataLst>
            </p:nvPr>
          </p:nvSpPr>
          <p:spPr>
            <a:xfrm>
              <a:off x="6374" y="1696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256729" y="203150"/>
                  </a:moveTo>
                  <a:cubicBezTo>
                    <a:pt x="263723" y="196155"/>
                    <a:pt x="263723" y="184845"/>
                    <a:pt x="256729" y="177924"/>
                  </a:cubicBezTo>
                  <a:lnTo>
                    <a:pt x="149572" y="70693"/>
                  </a:lnTo>
                  <a:cubicBezTo>
                    <a:pt x="144438" y="65559"/>
                    <a:pt x="136773" y="64071"/>
                    <a:pt x="130076" y="66824"/>
                  </a:cubicBezTo>
                  <a:cubicBezTo>
                    <a:pt x="123379" y="69577"/>
                    <a:pt x="119063" y="76126"/>
                    <a:pt x="119063" y="83344"/>
                  </a:cubicBezTo>
                  <a:lnTo>
                    <a:pt x="119063" y="142875"/>
                  </a:lnTo>
                  <a:lnTo>
                    <a:pt x="35719" y="142875"/>
                  </a:lnTo>
                  <a:cubicBezTo>
                    <a:pt x="15999" y="142875"/>
                    <a:pt x="0" y="158874"/>
                    <a:pt x="0" y="178594"/>
                  </a:cubicBezTo>
                  <a:lnTo>
                    <a:pt x="0" y="202406"/>
                  </a:lnTo>
                  <a:cubicBezTo>
                    <a:pt x="0" y="222126"/>
                    <a:pt x="15999" y="238125"/>
                    <a:pt x="35719" y="238125"/>
                  </a:cubicBezTo>
                  <a:lnTo>
                    <a:pt x="119063" y="238125"/>
                  </a:lnTo>
                  <a:lnTo>
                    <a:pt x="119063" y="297656"/>
                  </a:lnTo>
                  <a:cubicBezTo>
                    <a:pt x="119063" y="304874"/>
                    <a:pt x="123379" y="311423"/>
                    <a:pt x="130076" y="314176"/>
                  </a:cubicBezTo>
                  <a:cubicBezTo>
                    <a:pt x="136773" y="316929"/>
                    <a:pt x="144438" y="315441"/>
                    <a:pt x="149572" y="310307"/>
                  </a:cubicBezTo>
                  <a:lnTo>
                    <a:pt x="256729" y="203150"/>
                  </a:lnTo>
                  <a:close/>
                  <a:moveTo>
                    <a:pt x="261938" y="309563"/>
                  </a:moveTo>
                  <a:cubicBezTo>
                    <a:pt x="248766" y="309563"/>
                    <a:pt x="238125" y="320204"/>
                    <a:pt x="238125" y="333375"/>
                  </a:cubicBezTo>
                  <a:cubicBezTo>
                    <a:pt x="238125" y="346546"/>
                    <a:pt x="248766" y="357188"/>
                    <a:pt x="261938" y="357188"/>
                  </a:cubicBezTo>
                  <a:lnTo>
                    <a:pt x="309563" y="357188"/>
                  </a:lnTo>
                  <a:cubicBezTo>
                    <a:pt x="349002" y="357188"/>
                    <a:pt x="381000" y="325189"/>
                    <a:pt x="381000" y="285750"/>
                  </a:cubicBezTo>
                  <a:lnTo>
                    <a:pt x="381000" y="95250"/>
                  </a:lnTo>
                  <a:cubicBezTo>
                    <a:pt x="381000" y="55811"/>
                    <a:pt x="349002" y="23812"/>
                    <a:pt x="309563" y="23812"/>
                  </a:cubicBezTo>
                  <a:lnTo>
                    <a:pt x="261938" y="23812"/>
                  </a:lnTo>
                  <a:cubicBezTo>
                    <a:pt x="248766" y="23812"/>
                    <a:pt x="238125" y="34454"/>
                    <a:pt x="238125" y="47625"/>
                  </a:cubicBezTo>
                  <a:cubicBezTo>
                    <a:pt x="238125" y="60796"/>
                    <a:pt x="248766" y="71438"/>
                    <a:pt x="261938" y="71438"/>
                  </a:cubicBezTo>
                  <a:lnTo>
                    <a:pt x="309563" y="71438"/>
                  </a:lnTo>
                  <a:cubicBezTo>
                    <a:pt x="322734" y="71438"/>
                    <a:pt x="333375" y="82079"/>
                    <a:pt x="333375" y="95250"/>
                  </a:cubicBezTo>
                  <a:lnTo>
                    <a:pt x="333375" y="285750"/>
                  </a:lnTo>
                  <a:cubicBezTo>
                    <a:pt x="333375" y="298921"/>
                    <a:pt x="322734" y="309563"/>
                    <a:pt x="309563" y="309563"/>
                  </a:cubicBezTo>
                  <a:lnTo>
                    <a:pt x="261938" y="309563"/>
                  </a:ln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55" name="Text 10"/>
            <p:cNvSpPr/>
            <p:nvPr>
              <p:custDataLst>
                <p:tags r:id="rId13"/>
              </p:custDataLst>
            </p:nvPr>
          </p:nvSpPr>
          <p:spPr>
            <a:xfrm>
              <a:off x="6319" y="2956"/>
              <a:ext cx="70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登录</a:t>
              </a:r>
              <a:endParaRPr lang="en-US" sz="1600" dirty="0"/>
            </a:p>
          </p:txBody>
        </p:sp>
        <p:sp>
          <p:nvSpPr>
            <p:cNvPr id="256" name="Shape 11"/>
            <p:cNvSpPr/>
            <p:nvPr>
              <p:custDataLst>
                <p:tags r:id="rId14"/>
              </p:custDataLst>
            </p:nvPr>
          </p:nvSpPr>
          <p:spPr>
            <a:xfrm>
              <a:off x="7949" y="2236"/>
              <a:ext cx="2620" cy="80"/>
            </a:xfrm>
            <a:custGeom>
              <a:avLst/>
              <a:gdLst/>
              <a:ahLst/>
              <a:cxnLst/>
              <a:rect l="l" t="t" r="r" b="b"/>
              <a:pathLst>
                <a:path w="1663700" h="50800">
                  <a:moveTo>
                    <a:pt x="25400" y="0"/>
                  </a:moveTo>
                  <a:lnTo>
                    <a:pt x="1638300" y="0"/>
                  </a:lnTo>
                  <a:cubicBezTo>
                    <a:pt x="1652319" y="0"/>
                    <a:pt x="1663700" y="11381"/>
                    <a:pt x="1663700" y="25400"/>
                  </a:cubicBezTo>
                  <a:lnTo>
                    <a:pt x="1663700" y="25400"/>
                  </a:lnTo>
                  <a:cubicBezTo>
                    <a:pt x="1663700" y="39419"/>
                    <a:pt x="1652319" y="50800"/>
                    <a:pt x="1638300" y="50800"/>
                  </a:cubicBezTo>
                  <a:lnTo>
                    <a:pt x="25400" y="50800"/>
                  </a:lnTo>
                  <a:cubicBezTo>
                    <a:pt x="11381" y="50800"/>
                    <a:pt x="0" y="39419"/>
                    <a:pt x="0" y="25400"/>
                  </a:cubicBezTo>
                  <a:lnTo>
                    <a:pt x="0" y="25400"/>
                  </a:lnTo>
                  <a:cubicBezTo>
                    <a:pt x="0" y="11381"/>
                    <a:pt x="11381" y="0"/>
                    <a:pt x="25400" y="0"/>
                  </a:cubicBezTo>
                  <a:close/>
                </a:path>
              </a:pathLst>
            </a:custGeom>
            <a:solidFill>
              <a:srgbClr val="8EC3D6">
                <a:alpha val="50196"/>
              </a:srgbClr>
            </a:solidFill>
          </p:spPr>
        </p:sp>
        <p:sp>
          <p:nvSpPr>
            <p:cNvPr id="257" name="Shape 12"/>
            <p:cNvSpPr/>
            <p:nvPr>
              <p:custDataLst>
                <p:tags r:id="rId15"/>
              </p:custDataLst>
            </p:nvPr>
          </p:nvSpPr>
          <p:spPr>
            <a:xfrm>
              <a:off x="11043" y="11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58" name="Shape 13"/>
            <p:cNvSpPr/>
            <p:nvPr>
              <p:custDataLst>
                <p:tags r:id="rId16"/>
              </p:custDataLst>
            </p:nvPr>
          </p:nvSpPr>
          <p:spPr>
            <a:xfrm>
              <a:off x="11548" y="1696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206722" y="6400"/>
                  </a:moveTo>
                  <a:cubicBezTo>
                    <a:pt x="197569" y="-2084"/>
                    <a:pt x="183431" y="-2084"/>
                    <a:pt x="174352" y="6400"/>
                  </a:cubicBezTo>
                  <a:lnTo>
                    <a:pt x="7665" y="161181"/>
                  </a:lnTo>
                  <a:cubicBezTo>
                    <a:pt x="521" y="167878"/>
                    <a:pt x="-1860" y="178222"/>
                    <a:pt x="1712" y="187300"/>
                  </a:cubicBezTo>
                  <a:cubicBezTo>
                    <a:pt x="5283" y="196379"/>
                    <a:pt x="13990" y="202406"/>
                    <a:pt x="23812" y="202406"/>
                  </a:cubicBezTo>
                  <a:lnTo>
                    <a:pt x="35719" y="202406"/>
                  </a:lnTo>
                  <a:lnTo>
                    <a:pt x="35719" y="333375"/>
                  </a:lnTo>
                  <a:cubicBezTo>
                    <a:pt x="35719" y="359643"/>
                    <a:pt x="57076" y="381000"/>
                    <a:pt x="83344" y="381000"/>
                  </a:cubicBezTo>
                  <a:lnTo>
                    <a:pt x="297656" y="381000"/>
                  </a:lnTo>
                  <a:cubicBezTo>
                    <a:pt x="323924" y="381000"/>
                    <a:pt x="345281" y="359643"/>
                    <a:pt x="345281" y="333375"/>
                  </a:cubicBezTo>
                  <a:lnTo>
                    <a:pt x="345281" y="202406"/>
                  </a:lnTo>
                  <a:lnTo>
                    <a:pt x="357188" y="202406"/>
                  </a:lnTo>
                  <a:cubicBezTo>
                    <a:pt x="367010" y="202406"/>
                    <a:pt x="375791" y="196379"/>
                    <a:pt x="379363" y="187300"/>
                  </a:cubicBezTo>
                  <a:cubicBezTo>
                    <a:pt x="382935" y="178222"/>
                    <a:pt x="380554" y="167804"/>
                    <a:pt x="373410" y="161181"/>
                  </a:cubicBezTo>
                  <a:lnTo>
                    <a:pt x="206722" y="6400"/>
                  </a:lnTo>
                  <a:close/>
                  <a:moveTo>
                    <a:pt x="178594" y="238125"/>
                  </a:moveTo>
                  <a:lnTo>
                    <a:pt x="202406" y="238125"/>
                  </a:lnTo>
                  <a:cubicBezTo>
                    <a:pt x="222126" y="238125"/>
                    <a:pt x="238125" y="254124"/>
                    <a:pt x="238125" y="273844"/>
                  </a:cubicBezTo>
                  <a:lnTo>
                    <a:pt x="238125" y="345281"/>
                  </a:lnTo>
                  <a:lnTo>
                    <a:pt x="142875" y="345281"/>
                  </a:lnTo>
                  <a:lnTo>
                    <a:pt x="142875" y="273844"/>
                  </a:lnTo>
                  <a:cubicBezTo>
                    <a:pt x="142875" y="254124"/>
                    <a:pt x="158874" y="238125"/>
                    <a:pt x="178594" y="238125"/>
                  </a:cubicBez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59" name="Text 14"/>
            <p:cNvSpPr/>
            <p:nvPr>
              <p:custDataLst>
                <p:tags r:id="rId17"/>
              </p:custDataLst>
            </p:nvPr>
          </p:nvSpPr>
          <p:spPr>
            <a:xfrm>
              <a:off x="11213" y="2956"/>
              <a:ext cx="1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首页推荐</a:t>
              </a:r>
              <a:endParaRPr lang="en-US" sz="1600" dirty="0"/>
            </a:p>
          </p:txBody>
        </p:sp>
        <p:sp>
          <p:nvSpPr>
            <p:cNvPr id="260" name="Shape 15"/>
            <p:cNvSpPr/>
            <p:nvPr>
              <p:custDataLst>
                <p:tags r:id="rId18"/>
              </p:custDataLst>
            </p:nvPr>
          </p:nvSpPr>
          <p:spPr>
            <a:xfrm>
              <a:off x="13123" y="2236"/>
              <a:ext cx="2620" cy="80"/>
            </a:xfrm>
            <a:custGeom>
              <a:avLst/>
              <a:gdLst/>
              <a:ahLst/>
              <a:cxnLst/>
              <a:rect l="l" t="t" r="r" b="b"/>
              <a:pathLst>
                <a:path w="1663700" h="50800">
                  <a:moveTo>
                    <a:pt x="25400" y="0"/>
                  </a:moveTo>
                  <a:lnTo>
                    <a:pt x="1638300" y="0"/>
                  </a:lnTo>
                  <a:cubicBezTo>
                    <a:pt x="1652319" y="0"/>
                    <a:pt x="1663700" y="11381"/>
                    <a:pt x="1663700" y="25400"/>
                  </a:cubicBezTo>
                  <a:lnTo>
                    <a:pt x="1663700" y="25400"/>
                  </a:lnTo>
                  <a:cubicBezTo>
                    <a:pt x="1663700" y="39419"/>
                    <a:pt x="1652319" y="50800"/>
                    <a:pt x="1638300" y="50800"/>
                  </a:cubicBezTo>
                  <a:lnTo>
                    <a:pt x="25400" y="50800"/>
                  </a:lnTo>
                  <a:cubicBezTo>
                    <a:pt x="11381" y="50800"/>
                    <a:pt x="0" y="39419"/>
                    <a:pt x="0" y="25400"/>
                  </a:cubicBezTo>
                  <a:lnTo>
                    <a:pt x="0" y="25400"/>
                  </a:lnTo>
                  <a:cubicBezTo>
                    <a:pt x="0" y="11381"/>
                    <a:pt x="11381" y="0"/>
                    <a:pt x="25400" y="0"/>
                  </a:cubicBezTo>
                  <a:close/>
                </a:path>
              </a:pathLst>
            </a:custGeom>
            <a:solidFill>
              <a:srgbClr val="8EC3D6">
                <a:alpha val="50196"/>
              </a:srgbClr>
            </a:solidFill>
          </p:spPr>
        </p:sp>
        <p:sp>
          <p:nvSpPr>
            <p:cNvPr id="261" name="Shape 16"/>
            <p:cNvSpPr/>
            <p:nvPr>
              <p:custDataLst>
                <p:tags r:id="rId19"/>
              </p:custDataLst>
            </p:nvPr>
          </p:nvSpPr>
          <p:spPr>
            <a:xfrm>
              <a:off x="16216" y="11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62" name="Shape 17"/>
            <p:cNvSpPr/>
            <p:nvPr>
              <p:custDataLst>
                <p:tags r:id="rId20"/>
              </p:custDataLst>
            </p:nvPr>
          </p:nvSpPr>
          <p:spPr>
            <a:xfrm>
              <a:off x="16721" y="1696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190500" y="105147"/>
                  </a:moveTo>
                  <a:lnTo>
                    <a:pt x="190500" y="335310"/>
                  </a:lnTo>
                  <a:lnTo>
                    <a:pt x="190872" y="335161"/>
                  </a:lnTo>
                  <a:cubicBezTo>
                    <a:pt x="231502" y="318269"/>
                    <a:pt x="275109" y="309563"/>
                    <a:pt x="319088" y="309563"/>
                  </a:cubicBezTo>
                  <a:lnTo>
                    <a:pt x="333375" y="309563"/>
                  </a:lnTo>
                  <a:lnTo>
                    <a:pt x="333375" y="71438"/>
                  </a:lnTo>
                  <a:lnTo>
                    <a:pt x="319088" y="71438"/>
                  </a:lnTo>
                  <a:cubicBezTo>
                    <a:pt x="287685" y="71438"/>
                    <a:pt x="256505" y="77688"/>
                    <a:pt x="227484" y="89743"/>
                  </a:cubicBezTo>
                  <a:cubicBezTo>
                    <a:pt x="214982" y="94952"/>
                    <a:pt x="202629" y="100087"/>
                    <a:pt x="190500" y="105147"/>
                  </a:cubicBezTo>
                  <a:close/>
                  <a:moveTo>
                    <a:pt x="171822" y="45765"/>
                  </a:moveTo>
                  <a:lnTo>
                    <a:pt x="190500" y="53578"/>
                  </a:lnTo>
                  <a:lnTo>
                    <a:pt x="209178" y="45765"/>
                  </a:lnTo>
                  <a:cubicBezTo>
                    <a:pt x="244004" y="31254"/>
                    <a:pt x="281360" y="23812"/>
                    <a:pt x="319088" y="23812"/>
                  </a:cubicBezTo>
                  <a:lnTo>
                    <a:pt x="345281" y="23812"/>
                  </a:lnTo>
                  <a:cubicBezTo>
                    <a:pt x="365001" y="23812"/>
                    <a:pt x="381000" y="39812"/>
                    <a:pt x="381000" y="59531"/>
                  </a:cubicBezTo>
                  <a:lnTo>
                    <a:pt x="381000" y="321469"/>
                  </a:lnTo>
                  <a:cubicBezTo>
                    <a:pt x="381000" y="341188"/>
                    <a:pt x="365001" y="357188"/>
                    <a:pt x="345281" y="357188"/>
                  </a:cubicBezTo>
                  <a:lnTo>
                    <a:pt x="319088" y="357188"/>
                  </a:lnTo>
                  <a:cubicBezTo>
                    <a:pt x="281360" y="357188"/>
                    <a:pt x="244004" y="364629"/>
                    <a:pt x="209178" y="379140"/>
                  </a:cubicBezTo>
                  <a:lnTo>
                    <a:pt x="199653" y="383084"/>
                  </a:lnTo>
                  <a:cubicBezTo>
                    <a:pt x="193774" y="385539"/>
                    <a:pt x="187226" y="385539"/>
                    <a:pt x="181347" y="383084"/>
                  </a:cubicBezTo>
                  <a:lnTo>
                    <a:pt x="171822" y="379140"/>
                  </a:lnTo>
                  <a:cubicBezTo>
                    <a:pt x="136996" y="364629"/>
                    <a:pt x="99640" y="357188"/>
                    <a:pt x="61913" y="357188"/>
                  </a:cubicBezTo>
                  <a:lnTo>
                    <a:pt x="35719" y="357188"/>
                  </a:lnTo>
                  <a:cubicBezTo>
                    <a:pt x="15999" y="357188"/>
                    <a:pt x="0" y="341188"/>
                    <a:pt x="0" y="321469"/>
                  </a:cubicBezTo>
                  <a:lnTo>
                    <a:pt x="0" y="59531"/>
                  </a:lnTo>
                  <a:cubicBezTo>
                    <a:pt x="0" y="39812"/>
                    <a:pt x="15999" y="23812"/>
                    <a:pt x="35719" y="23812"/>
                  </a:cubicBezTo>
                  <a:lnTo>
                    <a:pt x="61913" y="23812"/>
                  </a:lnTo>
                  <a:cubicBezTo>
                    <a:pt x="99640" y="23812"/>
                    <a:pt x="136996" y="31254"/>
                    <a:pt x="171822" y="45765"/>
                  </a:cubicBez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63" name="Text 18"/>
            <p:cNvSpPr/>
            <p:nvPr>
              <p:custDataLst>
                <p:tags r:id="rId21"/>
              </p:custDataLst>
            </p:nvPr>
          </p:nvSpPr>
          <p:spPr>
            <a:xfrm>
              <a:off x="16526" y="2956"/>
              <a:ext cx="98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剧目库</a:t>
              </a:r>
              <a:endParaRPr lang="en-US" sz="1600" dirty="0"/>
            </a:p>
          </p:txBody>
        </p:sp>
        <p:sp>
          <p:nvSpPr>
            <p:cNvPr id="264" name="Shape 19"/>
            <p:cNvSpPr/>
            <p:nvPr>
              <p:custDataLst>
                <p:tags r:id="rId22"/>
              </p:custDataLst>
            </p:nvPr>
          </p:nvSpPr>
          <p:spPr>
            <a:xfrm>
              <a:off x="696" y="39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65" name="Shape 20"/>
            <p:cNvSpPr/>
            <p:nvPr>
              <p:custDataLst>
                <p:tags r:id="rId23"/>
              </p:custDataLst>
            </p:nvPr>
          </p:nvSpPr>
          <p:spPr>
            <a:xfrm>
              <a:off x="1201" y="4496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23812" y="47625"/>
                  </a:moveTo>
                  <a:cubicBezTo>
                    <a:pt x="14213" y="47625"/>
                    <a:pt x="5507" y="53429"/>
                    <a:pt x="1786" y="62359"/>
                  </a:cubicBezTo>
                  <a:cubicBezTo>
                    <a:pt x="-1935" y="71289"/>
                    <a:pt x="149" y="81483"/>
                    <a:pt x="6995" y="88255"/>
                  </a:cubicBezTo>
                  <a:lnTo>
                    <a:pt x="142875" y="224210"/>
                  </a:lnTo>
                  <a:lnTo>
                    <a:pt x="142875" y="309563"/>
                  </a:lnTo>
                  <a:cubicBezTo>
                    <a:pt x="142875" y="315888"/>
                    <a:pt x="145405" y="321915"/>
                    <a:pt x="149870" y="326380"/>
                  </a:cubicBezTo>
                  <a:lnTo>
                    <a:pt x="197495" y="374005"/>
                  </a:lnTo>
                  <a:cubicBezTo>
                    <a:pt x="204341" y="380851"/>
                    <a:pt x="214536" y="382860"/>
                    <a:pt x="223465" y="379140"/>
                  </a:cubicBezTo>
                  <a:cubicBezTo>
                    <a:pt x="232395" y="375419"/>
                    <a:pt x="238125" y="366787"/>
                    <a:pt x="238125" y="357188"/>
                  </a:cubicBezTo>
                  <a:lnTo>
                    <a:pt x="238125" y="224210"/>
                  </a:lnTo>
                  <a:lnTo>
                    <a:pt x="374005" y="88329"/>
                  </a:lnTo>
                  <a:cubicBezTo>
                    <a:pt x="380851" y="81483"/>
                    <a:pt x="382860" y="71289"/>
                    <a:pt x="379140" y="62359"/>
                  </a:cubicBezTo>
                  <a:cubicBezTo>
                    <a:pt x="375419" y="53429"/>
                    <a:pt x="366787" y="47625"/>
                    <a:pt x="357188" y="47625"/>
                  </a:cubicBezTo>
                  <a:lnTo>
                    <a:pt x="23812" y="47625"/>
                  </a:ln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66" name="Text 21"/>
            <p:cNvSpPr/>
            <p:nvPr>
              <p:custDataLst>
                <p:tags r:id="rId24"/>
              </p:custDataLst>
            </p:nvPr>
          </p:nvSpPr>
          <p:spPr>
            <a:xfrm>
              <a:off x="866" y="5756"/>
              <a:ext cx="1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分类筛选</a:t>
              </a:r>
              <a:endParaRPr lang="en-US" sz="1600" dirty="0"/>
            </a:p>
          </p:txBody>
        </p:sp>
        <p:sp>
          <p:nvSpPr>
            <p:cNvPr id="267" name="Shape 22"/>
            <p:cNvSpPr/>
            <p:nvPr>
              <p:custDataLst>
                <p:tags r:id="rId25"/>
              </p:custDataLst>
            </p:nvPr>
          </p:nvSpPr>
          <p:spPr>
            <a:xfrm>
              <a:off x="2776" y="5036"/>
              <a:ext cx="5200" cy="80"/>
            </a:xfrm>
            <a:custGeom>
              <a:avLst/>
              <a:gdLst/>
              <a:ahLst/>
              <a:cxnLst/>
              <a:rect l="l" t="t" r="r" b="b"/>
              <a:pathLst>
                <a:path w="3302000" h="50800">
                  <a:moveTo>
                    <a:pt x="25400" y="0"/>
                  </a:moveTo>
                  <a:lnTo>
                    <a:pt x="3276600" y="0"/>
                  </a:lnTo>
                  <a:cubicBezTo>
                    <a:pt x="3290619" y="0"/>
                    <a:pt x="3302000" y="11381"/>
                    <a:pt x="3302000" y="25400"/>
                  </a:cubicBezTo>
                  <a:lnTo>
                    <a:pt x="3302000" y="25400"/>
                  </a:lnTo>
                  <a:cubicBezTo>
                    <a:pt x="3302000" y="39419"/>
                    <a:pt x="3290619" y="50800"/>
                    <a:pt x="3276600" y="50800"/>
                  </a:cubicBezTo>
                  <a:lnTo>
                    <a:pt x="25400" y="50800"/>
                  </a:lnTo>
                  <a:cubicBezTo>
                    <a:pt x="11381" y="50800"/>
                    <a:pt x="0" y="39419"/>
                    <a:pt x="0" y="25400"/>
                  </a:cubicBezTo>
                  <a:lnTo>
                    <a:pt x="0" y="25400"/>
                  </a:lnTo>
                  <a:cubicBezTo>
                    <a:pt x="0" y="11381"/>
                    <a:pt x="11381" y="0"/>
                    <a:pt x="25400" y="0"/>
                  </a:cubicBezTo>
                  <a:close/>
                </a:path>
              </a:pathLst>
            </a:custGeom>
            <a:solidFill>
              <a:srgbClr val="8EC3D6">
                <a:alpha val="50196"/>
              </a:srgbClr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268" name="Shape 23"/>
            <p:cNvSpPr/>
            <p:nvPr>
              <p:custDataLst>
                <p:tags r:id="rId26"/>
              </p:custDataLst>
            </p:nvPr>
          </p:nvSpPr>
          <p:spPr>
            <a:xfrm>
              <a:off x="8456" y="39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69" name="Shape 24"/>
            <p:cNvSpPr/>
            <p:nvPr>
              <p:custDataLst>
                <p:tags r:id="rId27"/>
              </p:custDataLst>
            </p:nvPr>
          </p:nvSpPr>
          <p:spPr>
            <a:xfrm>
              <a:off x="8924" y="4496"/>
              <a:ext cx="675" cy="600"/>
            </a:xfrm>
            <a:custGeom>
              <a:avLst/>
              <a:gdLst/>
              <a:ahLst/>
              <a:cxnLst/>
              <a:rect l="l" t="t" r="r" b="b"/>
              <a:pathLst>
                <a:path w="428625" h="381000">
                  <a:moveTo>
                    <a:pt x="285750" y="107156"/>
                  </a:moveTo>
                  <a:cubicBezTo>
                    <a:pt x="285750" y="179487"/>
                    <a:pt x="221754" y="238125"/>
                    <a:pt x="142875" y="238125"/>
                  </a:cubicBezTo>
                  <a:cubicBezTo>
                    <a:pt x="123006" y="238125"/>
                    <a:pt x="104105" y="234404"/>
                    <a:pt x="86916" y="227707"/>
                  </a:cubicBezTo>
                  <a:lnTo>
                    <a:pt x="26194" y="259854"/>
                  </a:lnTo>
                  <a:cubicBezTo>
                    <a:pt x="19273" y="263500"/>
                    <a:pt x="10790" y="262235"/>
                    <a:pt x="5209" y="256729"/>
                  </a:cubicBezTo>
                  <a:cubicBezTo>
                    <a:pt x="-372" y="251222"/>
                    <a:pt x="-1637" y="242664"/>
                    <a:pt x="2084" y="235744"/>
                  </a:cubicBezTo>
                  <a:lnTo>
                    <a:pt x="28575" y="185738"/>
                  </a:lnTo>
                  <a:cubicBezTo>
                    <a:pt x="10641" y="163860"/>
                    <a:pt x="0" y="136624"/>
                    <a:pt x="0" y="107156"/>
                  </a:cubicBezTo>
                  <a:cubicBezTo>
                    <a:pt x="0" y="34826"/>
                    <a:pt x="63996" y="-23812"/>
                    <a:pt x="142875" y="-23812"/>
                  </a:cubicBezTo>
                  <a:cubicBezTo>
                    <a:pt x="221754" y="-23812"/>
                    <a:pt x="285750" y="34826"/>
                    <a:pt x="285750" y="107156"/>
                  </a:cubicBezTo>
                  <a:close/>
                  <a:moveTo>
                    <a:pt x="285750" y="381000"/>
                  </a:moveTo>
                  <a:cubicBezTo>
                    <a:pt x="215726" y="381000"/>
                    <a:pt x="157460" y="334789"/>
                    <a:pt x="145256" y="273844"/>
                  </a:cubicBezTo>
                  <a:cubicBezTo>
                    <a:pt x="234553" y="272728"/>
                    <a:pt x="312167" y="209178"/>
                    <a:pt x="320725" y="123006"/>
                  </a:cubicBezTo>
                  <a:cubicBezTo>
                    <a:pt x="382712" y="137294"/>
                    <a:pt x="428625" y="188714"/>
                    <a:pt x="428625" y="250031"/>
                  </a:cubicBezTo>
                  <a:cubicBezTo>
                    <a:pt x="428625" y="279499"/>
                    <a:pt x="417984" y="306735"/>
                    <a:pt x="400050" y="328613"/>
                  </a:cubicBezTo>
                  <a:lnTo>
                    <a:pt x="426541" y="378619"/>
                  </a:lnTo>
                  <a:cubicBezTo>
                    <a:pt x="430188" y="385539"/>
                    <a:pt x="428923" y="394022"/>
                    <a:pt x="423416" y="399604"/>
                  </a:cubicBezTo>
                  <a:cubicBezTo>
                    <a:pt x="417909" y="405185"/>
                    <a:pt x="409352" y="406450"/>
                    <a:pt x="402431" y="402729"/>
                  </a:cubicBezTo>
                  <a:lnTo>
                    <a:pt x="341709" y="370582"/>
                  </a:lnTo>
                  <a:cubicBezTo>
                    <a:pt x="324520" y="377279"/>
                    <a:pt x="305619" y="381000"/>
                    <a:pt x="285750" y="381000"/>
                  </a:cubicBez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70" name="Text 25"/>
            <p:cNvSpPr/>
            <p:nvPr>
              <p:custDataLst>
                <p:tags r:id="rId28"/>
              </p:custDataLst>
            </p:nvPr>
          </p:nvSpPr>
          <p:spPr>
            <a:xfrm>
              <a:off x="8626" y="5756"/>
              <a:ext cx="1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社群消息</a:t>
              </a:r>
              <a:endParaRPr lang="en-US" sz="1600" dirty="0"/>
            </a:p>
          </p:txBody>
        </p:sp>
        <p:sp>
          <p:nvSpPr>
            <p:cNvPr id="271" name="Shape 26"/>
            <p:cNvSpPr/>
            <p:nvPr>
              <p:custDataLst>
                <p:tags r:id="rId29"/>
              </p:custDataLst>
            </p:nvPr>
          </p:nvSpPr>
          <p:spPr>
            <a:xfrm>
              <a:off x="10536" y="5036"/>
              <a:ext cx="5200" cy="80"/>
            </a:xfrm>
            <a:custGeom>
              <a:avLst/>
              <a:gdLst/>
              <a:ahLst/>
              <a:cxnLst/>
              <a:rect l="l" t="t" r="r" b="b"/>
              <a:pathLst>
                <a:path w="3302000" h="50800">
                  <a:moveTo>
                    <a:pt x="25400" y="0"/>
                  </a:moveTo>
                  <a:lnTo>
                    <a:pt x="3276600" y="0"/>
                  </a:lnTo>
                  <a:cubicBezTo>
                    <a:pt x="3290619" y="0"/>
                    <a:pt x="3302000" y="11381"/>
                    <a:pt x="3302000" y="25400"/>
                  </a:cubicBezTo>
                  <a:lnTo>
                    <a:pt x="3302000" y="25400"/>
                  </a:lnTo>
                  <a:cubicBezTo>
                    <a:pt x="3302000" y="39419"/>
                    <a:pt x="3290619" y="50800"/>
                    <a:pt x="3276600" y="50800"/>
                  </a:cubicBezTo>
                  <a:lnTo>
                    <a:pt x="25400" y="50800"/>
                  </a:lnTo>
                  <a:cubicBezTo>
                    <a:pt x="11381" y="50800"/>
                    <a:pt x="0" y="39419"/>
                    <a:pt x="0" y="25400"/>
                  </a:cubicBezTo>
                  <a:lnTo>
                    <a:pt x="0" y="25400"/>
                  </a:lnTo>
                  <a:cubicBezTo>
                    <a:pt x="0" y="11381"/>
                    <a:pt x="11381" y="0"/>
                    <a:pt x="25400" y="0"/>
                  </a:cubicBezTo>
                  <a:close/>
                </a:path>
              </a:pathLst>
            </a:custGeom>
            <a:solidFill>
              <a:srgbClr val="8EC3D6">
                <a:alpha val="50196"/>
              </a:srgbClr>
            </a:solidFill>
          </p:spPr>
        </p:sp>
        <p:sp>
          <p:nvSpPr>
            <p:cNvPr id="272" name="Shape 27"/>
            <p:cNvSpPr/>
            <p:nvPr>
              <p:custDataLst>
                <p:tags r:id="rId30"/>
              </p:custDataLst>
            </p:nvPr>
          </p:nvSpPr>
          <p:spPr>
            <a:xfrm>
              <a:off x="16216" y="3996"/>
              <a:ext cx="1600" cy="1600"/>
            </a:xfrm>
            <a:custGeom>
              <a:avLst/>
              <a:gdLst/>
              <a:ahLst/>
              <a:cxnLst/>
              <a:rect l="l" t="t" r="r" b="b"/>
              <a:pathLst>
                <a:path w="1016000" h="1016000">
                  <a:moveTo>
                    <a:pt x="508000" y="0"/>
                  </a:moveTo>
                  <a:lnTo>
                    <a:pt x="508000" y="0"/>
                  </a:lnTo>
                  <a:cubicBezTo>
                    <a:pt x="788373" y="0"/>
                    <a:pt x="1016000" y="227627"/>
                    <a:pt x="1016000" y="508000"/>
                  </a:cubicBezTo>
                  <a:lnTo>
                    <a:pt x="1016000" y="508000"/>
                  </a:lnTo>
                  <a:cubicBezTo>
                    <a:pt x="1016000" y="788373"/>
                    <a:pt x="788373" y="1016000"/>
                    <a:pt x="508000" y="1016000"/>
                  </a:cubicBezTo>
                  <a:lnTo>
                    <a:pt x="508000" y="1016000"/>
                  </a:lnTo>
                  <a:cubicBezTo>
                    <a:pt x="227627" y="1016000"/>
                    <a:pt x="0" y="788373"/>
                    <a:pt x="0" y="508000"/>
                  </a:cubicBezTo>
                  <a:lnTo>
                    <a:pt x="0" y="508000"/>
                  </a:lnTo>
                  <a:cubicBezTo>
                    <a:pt x="0" y="227627"/>
                    <a:pt x="227627" y="0"/>
                    <a:pt x="508000" y="0"/>
                  </a:cubicBezTo>
                  <a:close/>
                </a:path>
              </a:pathLst>
            </a:custGeom>
            <a:solidFill>
              <a:srgbClr val="8EC3D6">
                <a:alpha val="30196"/>
              </a:srgbClr>
            </a:solidFill>
          </p:spPr>
        </p:sp>
        <p:sp>
          <p:nvSpPr>
            <p:cNvPr id="273" name="Shape 28"/>
            <p:cNvSpPr/>
            <p:nvPr>
              <p:custDataLst>
                <p:tags r:id="rId31"/>
              </p:custDataLst>
            </p:nvPr>
          </p:nvSpPr>
          <p:spPr>
            <a:xfrm>
              <a:off x="16721" y="4496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296912" y="285899"/>
                  </a:moveTo>
                  <a:cubicBezTo>
                    <a:pt x="280467" y="257324"/>
                    <a:pt x="249585" y="238125"/>
                    <a:pt x="214313" y="238125"/>
                  </a:cubicBezTo>
                  <a:lnTo>
                    <a:pt x="166688" y="238125"/>
                  </a:lnTo>
                  <a:cubicBezTo>
                    <a:pt x="131415" y="238125"/>
                    <a:pt x="100533" y="257324"/>
                    <a:pt x="84088" y="285899"/>
                  </a:cubicBezTo>
                  <a:cubicBezTo>
                    <a:pt x="110282" y="315069"/>
                    <a:pt x="148233" y="333375"/>
                    <a:pt x="190500" y="333375"/>
                  </a:cubicBezTo>
                  <a:cubicBezTo>
                    <a:pt x="232767" y="333375"/>
                    <a:pt x="270718" y="314995"/>
                    <a:pt x="296912" y="285899"/>
                  </a:cubicBezTo>
                  <a:close/>
                  <a:moveTo>
                    <a:pt x="0" y="190500"/>
                  </a:moveTo>
                  <a:cubicBezTo>
                    <a:pt x="0" y="85360"/>
                    <a:pt x="85360" y="0"/>
                    <a:pt x="190500" y="0"/>
                  </a:cubicBezTo>
                  <a:cubicBezTo>
                    <a:pt x="295640" y="0"/>
                    <a:pt x="381000" y="85360"/>
                    <a:pt x="381000" y="190500"/>
                  </a:cubicBezTo>
                  <a:cubicBezTo>
                    <a:pt x="381000" y="295640"/>
                    <a:pt x="295640" y="381000"/>
                    <a:pt x="190500" y="381000"/>
                  </a:cubicBezTo>
                  <a:cubicBezTo>
                    <a:pt x="85360" y="381000"/>
                    <a:pt x="0" y="295640"/>
                    <a:pt x="0" y="190500"/>
                  </a:cubicBezTo>
                  <a:close/>
                  <a:moveTo>
                    <a:pt x="190500" y="202406"/>
                  </a:moveTo>
                  <a:cubicBezTo>
                    <a:pt x="220071" y="202406"/>
                    <a:pt x="244078" y="178399"/>
                    <a:pt x="244078" y="148828"/>
                  </a:cubicBezTo>
                  <a:cubicBezTo>
                    <a:pt x="244078" y="119258"/>
                    <a:pt x="220071" y="95250"/>
                    <a:pt x="190500" y="95250"/>
                  </a:cubicBezTo>
                  <a:cubicBezTo>
                    <a:pt x="160929" y="95250"/>
                    <a:pt x="136922" y="119258"/>
                    <a:pt x="136922" y="148828"/>
                  </a:cubicBezTo>
                  <a:cubicBezTo>
                    <a:pt x="136922" y="178399"/>
                    <a:pt x="160929" y="202406"/>
                    <a:pt x="190500" y="202406"/>
                  </a:cubicBezTo>
                  <a:close/>
                </a:path>
              </a:pathLst>
            </a:custGeom>
            <a:solidFill>
              <a:srgbClr val="2D6898"/>
            </a:solidFill>
          </p:spPr>
        </p:sp>
        <p:sp>
          <p:nvSpPr>
            <p:cNvPr id="274" name="Text 29"/>
            <p:cNvSpPr/>
            <p:nvPr>
              <p:custDataLst>
                <p:tags r:id="rId32"/>
              </p:custDataLst>
            </p:nvPr>
          </p:nvSpPr>
          <p:spPr>
            <a:xfrm>
              <a:off x="16386" y="5756"/>
              <a:ext cx="1260" cy="4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rgbClr val="333333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</a:rPr>
                <a:t>个人中心</a:t>
              </a:r>
              <a:endParaRPr lang="en-US" sz="1600" dirty="0"/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827" y="2997728"/>
            <a:ext cx="6646849" cy="837816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sz="48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  <a:sym typeface="+mn-ea"/>
              </a:rPr>
              <a:t>开发难度与技术挑战</a:t>
            </a:r>
            <a:endParaRPr lang="zh-CN" altLang="en-US" sz="48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chemeClr val="accent5">
              <a:lumMod val="75000"/>
              <a:alpha val="100000"/>
            </a:schemeClr>
          </a:solidFill>
          <a:ln w="19050">
            <a:solidFill>
              <a:schemeClr val="accent5">
                <a:lumMod val="75000"/>
                <a:alpha val="100000"/>
              </a:schemeClr>
            </a:solidFill>
            <a:prstDash val="solid"/>
          </a:ln>
        </p:spPr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57945" y="2654935"/>
            <a:ext cx="2476237" cy="14133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000" b="1" dirty="0">
                <a:solidFill>
                  <a:schemeClr val="tx2"/>
                </a:solidFill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02</a:t>
            </a:r>
            <a:endParaRPr lang="en-US" sz="9000" b="1" dirty="0">
              <a:solidFill>
                <a:schemeClr val="tx2"/>
              </a:solidFill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pic>
          <p:nvPicPr>
            <p:cNvPr id="3" name="Image 0" descr="https://kimi-img.moonshot.cn/pub/slides/slides_tmpl/image/25-10-11-20:14:51-d3l4keos8jdo4os5emtg.jp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  <p:sp>
          <p:nvSpPr>
            <p:cNvPr id="8" name="Shape 13"/>
            <p:cNvSpPr/>
            <p:nvPr>
              <p:custDataLst>
                <p:tags r:id="rId2"/>
              </p:custDataLst>
            </p:nvPr>
          </p:nvSpPr>
          <p:spPr>
            <a:xfrm>
              <a:off x="938" y="4640"/>
              <a:ext cx="6925" cy="2489"/>
            </a:xfrm>
            <a:custGeom>
              <a:avLst/>
              <a:gdLst/>
              <a:ahLst/>
              <a:cxnLst/>
              <a:rect l="l" t="t" r="r" b="b"/>
              <a:pathLst>
                <a:path w="2768600" h="914400">
                  <a:moveTo>
                    <a:pt x="101599" y="0"/>
                  </a:moveTo>
                  <a:lnTo>
                    <a:pt x="2667001" y="0"/>
                  </a:lnTo>
                  <a:cubicBezTo>
                    <a:pt x="2723113" y="0"/>
                    <a:pt x="2768600" y="45487"/>
                    <a:pt x="2768600" y="101599"/>
                  </a:cubicBezTo>
                  <a:lnTo>
                    <a:pt x="2768600" y="812801"/>
                  </a:lnTo>
                  <a:cubicBezTo>
                    <a:pt x="2768600" y="868913"/>
                    <a:pt x="2723113" y="914400"/>
                    <a:pt x="26670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CCD8D7"/>
            </a:solidFill>
          </p:spPr>
          <p:txBody>
            <a:bodyPr/>
            <a:p>
              <a:endParaRPr lang="zh-CN" altLang="en-US"/>
            </a:p>
          </p:txBody>
        </p:sp>
        <p:sp>
          <p:nvSpPr>
            <p:cNvPr id="5" name="Text 2"/>
            <p:cNvSpPr/>
            <p:nvPr/>
          </p:nvSpPr>
          <p:spPr>
            <a:xfrm>
              <a:off x="1361" y="2412"/>
              <a:ext cx="6079" cy="16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zh-CN" altLang="en-US" sz="3600" b="1" dirty="0">
                  <a:solidFill>
                    <a:srgbClr val="2D6898"/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  <a:sym typeface="+mn-ea"/>
                </a:rPr>
                <a:t>技术栈</a:t>
              </a:r>
              <a:endPara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219" y="4936"/>
              <a:ext cx="6060" cy="203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>
                <a:lnSpc>
                  <a:spcPct val="14000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highlight>
                    <a:srgbClr val="8EC3D6">
                      <a:alpha val="100000"/>
                    </a:srgbClr>
                  </a:highlight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  <a:sym typeface="+mn-ea"/>
                </a:rPr>
                <a:t>开发环境：</a:t>
              </a:r>
              <a:r>
                <a:rPr lang="zh-CN" altLang="en-US" sz="2000" dirty="0">
                  <a:solidFill>
                    <a:schemeClr val="bg2">
                      <a:lumMod val="50000"/>
                    </a:schemeClr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  <a:sym typeface="+mn-ea"/>
                </a:rPr>
                <a:t>Android Studio</a:t>
              </a:r>
              <a:endParaRPr lang="zh-CN" altLang="en-US" sz="2000" dirty="0">
                <a:solidFill>
                  <a:srgbClr val="FFFFFF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2000" dirty="0">
                  <a:solidFill>
                    <a:srgbClr val="FFFFFF"/>
                  </a:solidFill>
                  <a:highlight>
                    <a:srgbClr val="8EC3D6">
                      <a:alpha val="100000"/>
                    </a:srgbClr>
                  </a:highlight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  <a:sym typeface="+mn-ea"/>
                </a:rPr>
                <a:t>语言：</a:t>
              </a:r>
              <a:r>
                <a:rPr lang="zh-CN" altLang="en-US" sz="2000" dirty="0">
                  <a:solidFill>
                    <a:schemeClr val="bg2">
                      <a:lumMod val="50000"/>
                    </a:schemeClr>
                  </a:solidFill>
                  <a:latin typeface="Noto Sans SC" panose="020B0200000000000000" pitchFamily="34" charset="-122"/>
                  <a:ea typeface="Noto Sans SC" panose="020B0200000000000000" pitchFamily="34" charset="-122"/>
                  <a:cs typeface="Noto Sans SC" panose="020B0200000000000000" pitchFamily="34" charset="-120"/>
                  <a:sym typeface="+mn-ea"/>
                </a:rPr>
                <a:t>Kotlin</a:t>
              </a:r>
              <a:endParaRPr lang="zh-CN" altLang="en-US" sz="2000" dirty="0">
                <a:solidFill>
                  <a:schemeClr val="bg2">
                    <a:lumMod val="50000"/>
                  </a:schemeClr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  <a:p>
              <a:pPr>
                <a:lnSpc>
                  <a:spcPct val="140000"/>
                </a:lnSpc>
              </a:pPr>
              <a:endParaRPr lang="zh-CN" altLang="en-US" sz="2000" dirty="0">
                <a:solidFill>
                  <a:schemeClr val="bg2">
                    <a:lumMod val="50000"/>
                  </a:schemeClr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endParaRPr>
            </a:p>
          </p:txBody>
        </p:sp>
      </p:grpSp>
      <p:sp>
        <p:nvSpPr>
          <p:cNvPr id="11" name="Shape 7"/>
          <p:cNvSpPr/>
          <p:nvPr>
            <p:custDataLst>
              <p:tags r:id="rId3"/>
            </p:custDataLst>
          </p:nvPr>
        </p:nvSpPr>
        <p:spPr>
          <a:xfrm>
            <a:off x="5441315" y="1267460"/>
            <a:ext cx="5915660" cy="79121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3" name="Text 9"/>
          <p:cNvSpPr/>
          <p:nvPr>
            <p:custDataLst>
              <p:tags r:id="rId4"/>
            </p:custDataLst>
          </p:nvPr>
        </p:nvSpPr>
        <p:spPr>
          <a:xfrm>
            <a:off x="5634355" y="1294765"/>
            <a:ext cx="879475" cy="6330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000" b="1">
                <a:sym typeface="+mn-ea"/>
              </a:rPr>
              <a:t>UI </a:t>
            </a:r>
            <a:r>
              <a:rPr lang="zh-CN" altLang="en-US" sz="2000" b="1">
                <a:sym typeface="+mn-ea"/>
              </a:rPr>
              <a:t>框架</a:t>
            </a:r>
            <a:endParaRPr lang="zh-CN" altLang="en-US" sz="2000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5"/>
            </p:custDataLst>
          </p:nvPr>
        </p:nvSpPr>
        <p:spPr>
          <a:xfrm>
            <a:off x="6640195" y="1463040"/>
            <a:ext cx="4357370" cy="581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原生 XML + ConstraintLayout + RecyclerView</a:t>
            </a:r>
            <a:endParaRPr lang="en-US" altLang="zh-CN"/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5441315" y="2470785"/>
            <a:ext cx="5915660" cy="935990"/>
            <a:chOff x="8569" y="1978"/>
            <a:chExt cx="9316" cy="1474"/>
          </a:xfrm>
        </p:grpSpPr>
        <p:sp>
          <p:nvSpPr>
            <p:cNvPr id="12" name="Shape 7"/>
            <p:cNvSpPr/>
            <p:nvPr>
              <p:custDataLst>
                <p:tags r:id="rId7"/>
              </p:custDataLst>
            </p:nvPr>
          </p:nvSpPr>
          <p:spPr>
            <a:xfrm>
              <a:off x="8569" y="1978"/>
              <a:ext cx="9316" cy="1246"/>
            </a:xfrm>
            <a:custGeom>
              <a:avLst/>
              <a:gdLst/>
              <a:ahLst/>
              <a:cxnLst/>
              <a:rect l="l" t="t" r="r" b="b"/>
              <a:pathLst>
                <a:path w="2768600" h="914400">
                  <a:moveTo>
                    <a:pt x="101599" y="0"/>
                  </a:moveTo>
                  <a:lnTo>
                    <a:pt x="2667001" y="0"/>
                  </a:lnTo>
                  <a:cubicBezTo>
                    <a:pt x="2723113" y="0"/>
                    <a:pt x="2768600" y="45487"/>
                    <a:pt x="2768600" y="101599"/>
                  </a:cubicBezTo>
                  <a:lnTo>
                    <a:pt x="2768600" y="812801"/>
                  </a:lnTo>
                  <a:cubicBezTo>
                    <a:pt x="2768600" y="868913"/>
                    <a:pt x="2723113" y="914400"/>
                    <a:pt x="26670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8EC3D6">
                <a:alpha val="20000"/>
              </a:srgbClr>
            </a:solidFill>
          </p:spPr>
        </p:sp>
        <p:sp>
          <p:nvSpPr>
            <p:cNvPr id="15" name="Text 9"/>
            <p:cNvSpPr/>
            <p:nvPr>
              <p:custDataLst>
                <p:tags r:id="rId8"/>
              </p:custDataLst>
            </p:nvPr>
          </p:nvSpPr>
          <p:spPr>
            <a:xfrm>
              <a:off x="8873" y="2099"/>
              <a:ext cx="1195" cy="924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>
                  <a:sym typeface="+mn-ea"/>
                </a:rPr>
                <a:t>架构</a:t>
              </a:r>
              <a:endParaRPr lang="zh-CN" altLang="en-US" sz="20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9"/>
              </p:custDataLst>
            </p:nvPr>
          </p:nvSpPr>
          <p:spPr>
            <a:xfrm>
              <a:off x="10457" y="2296"/>
              <a:ext cx="6862" cy="11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ym typeface="+mn-ea"/>
                </a:rPr>
                <a:t>MVVM（ViewModel + LiveData + Room）</a:t>
              </a:r>
              <a:endParaRPr lang="en-US" altLang="zh-CN"/>
            </a:p>
          </p:txBody>
        </p:sp>
      </p:grpSp>
      <p:grpSp>
        <p:nvGrpSpPr>
          <p:cNvPr id="18" name="组合 17"/>
          <p:cNvGrpSpPr/>
          <p:nvPr>
            <p:custDataLst>
              <p:tags r:id="rId10"/>
            </p:custDataLst>
          </p:nvPr>
        </p:nvGrpSpPr>
        <p:grpSpPr>
          <a:xfrm>
            <a:off x="5441315" y="3674110"/>
            <a:ext cx="5915660" cy="1045210"/>
            <a:chOff x="8569" y="1807"/>
            <a:chExt cx="9316" cy="1646"/>
          </a:xfrm>
        </p:grpSpPr>
        <p:sp>
          <p:nvSpPr>
            <p:cNvPr id="19" name="Shape 7"/>
            <p:cNvSpPr/>
            <p:nvPr>
              <p:custDataLst>
                <p:tags r:id="rId11"/>
              </p:custDataLst>
            </p:nvPr>
          </p:nvSpPr>
          <p:spPr>
            <a:xfrm>
              <a:off x="8569" y="1807"/>
              <a:ext cx="9316" cy="1246"/>
            </a:xfrm>
            <a:custGeom>
              <a:avLst/>
              <a:gdLst/>
              <a:ahLst/>
              <a:cxnLst/>
              <a:rect l="l" t="t" r="r" b="b"/>
              <a:pathLst>
                <a:path w="2768600" h="914400">
                  <a:moveTo>
                    <a:pt x="101599" y="0"/>
                  </a:moveTo>
                  <a:lnTo>
                    <a:pt x="2667001" y="0"/>
                  </a:lnTo>
                  <a:cubicBezTo>
                    <a:pt x="2723113" y="0"/>
                    <a:pt x="2768600" y="45487"/>
                    <a:pt x="2768600" y="101599"/>
                  </a:cubicBezTo>
                  <a:lnTo>
                    <a:pt x="2768600" y="812801"/>
                  </a:lnTo>
                  <a:cubicBezTo>
                    <a:pt x="2768600" y="868913"/>
                    <a:pt x="2723113" y="914400"/>
                    <a:pt x="26670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8EC3D6">
                <a:alpha val="20000"/>
              </a:srgbClr>
            </a:solidFill>
          </p:spPr>
        </p:sp>
        <p:sp>
          <p:nvSpPr>
            <p:cNvPr id="20" name="Text 9"/>
            <p:cNvSpPr/>
            <p:nvPr>
              <p:custDataLst>
                <p:tags r:id="rId12"/>
              </p:custDataLst>
            </p:nvPr>
          </p:nvSpPr>
          <p:spPr>
            <a:xfrm>
              <a:off x="8873" y="1953"/>
              <a:ext cx="1195" cy="881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/>
                <a:t>网络</a:t>
              </a:r>
              <a:endParaRPr lang="zh-CN" altLang="en-US" sz="2000" b="1"/>
            </a:p>
          </p:txBody>
        </p:sp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10457" y="2173"/>
              <a:ext cx="6862" cy="12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ym typeface="+mn-ea"/>
                </a:rPr>
                <a:t>Retrofit + OkHttp（对接模拟 RESTful API）</a:t>
              </a:r>
              <a:endParaRPr lang="en-US" altLang="zh-CN"/>
            </a:p>
          </p:txBody>
        </p:sp>
      </p:grpSp>
      <p:grpSp>
        <p:nvGrpSpPr>
          <p:cNvPr id="32" name="组合 31"/>
          <p:cNvGrpSpPr/>
          <p:nvPr>
            <p:custDataLst>
              <p:tags r:id="rId14"/>
            </p:custDataLst>
          </p:nvPr>
        </p:nvGrpSpPr>
        <p:grpSpPr>
          <a:xfrm>
            <a:off x="5441315" y="4877435"/>
            <a:ext cx="5915660" cy="936625"/>
            <a:chOff x="8569" y="1978"/>
            <a:chExt cx="9316" cy="1475"/>
          </a:xfrm>
        </p:grpSpPr>
        <p:sp>
          <p:nvSpPr>
            <p:cNvPr id="33" name="Shape 7"/>
            <p:cNvSpPr/>
            <p:nvPr>
              <p:custDataLst>
                <p:tags r:id="rId15"/>
              </p:custDataLst>
            </p:nvPr>
          </p:nvSpPr>
          <p:spPr>
            <a:xfrm>
              <a:off x="8569" y="1978"/>
              <a:ext cx="9316" cy="1246"/>
            </a:xfrm>
            <a:custGeom>
              <a:avLst/>
              <a:gdLst/>
              <a:ahLst/>
              <a:cxnLst/>
              <a:rect l="l" t="t" r="r" b="b"/>
              <a:pathLst>
                <a:path w="2768600" h="914400">
                  <a:moveTo>
                    <a:pt x="101599" y="0"/>
                  </a:moveTo>
                  <a:lnTo>
                    <a:pt x="2667001" y="0"/>
                  </a:lnTo>
                  <a:cubicBezTo>
                    <a:pt x="2723113" y="0"/>
                    <a:pt x="2768600" y="45487"/>
                    <a:pt x="2768600" y="101599"/>
                  </a:cubicBezTo>
                  <a:lnTo>
                    <a:pt x="2768600" y="812801"/>
                  </a:lnTo>
                  <a:cubicBezTo>
                    <a:pt x="2768600" y="868913"/>
                    <a:pt x="2723113" y="914400"/>
                    <a:pt x="2667001" y="914400"/>
                  </a:cubicBezTo>
                  <a:lnTo>
                    <a:pt x="101599" y="914400"/>
                  </a:lnTo>
                  <a:cubicBezTo>
                    <a:pt x="45487" y="914400"/>
                    <a:pt x="0" y="868913"/>
                    <a:pt x="0" y="812801"/>
                  </a:cubicBezTo>
                  <a:lnTo>
                    <a:pt x="0" y="101599"/>
                  </a:lnTo>
                  <a:cubicBezTo>
                    <a:pt x="0" y="45525"/>
                    <a:pt x="45525" y="0"/>
                    <a:pt x="101599" y="0"/>
                  </a:cubicBezTo>
                  <a:close/>
                </a:path>
              </a:pathLst>
            </a:custGeom>
            <a:solidFill>
              <a:srgbClr val="8EC3D6">
                <a:alpha val="20000"/>
              </a:srgbClr>
            </a:solidFill>
          </p:spPr>
        </p:sp>
        <p:sp>
          <p:nvSpPr>
            <p:cNvPr id="34" name="Text 9"/>
            <p:cNvSpPr/>
            <p:nvPr>
              <p:custDataLst>
                <p:tags r:id="rId16"/>
              </p:custDataLst>
            </p:nvPr>
          </p:nvSpPr>
          <p:spPr>
            <a:xfrm>
              <a:off x="8873" y="2148"/>
              <a:ext cx="1077" cy="875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>
                  <a:sym typeface="+mn-ea"/>
                </a:rPr>
                <a:t>样式管理</a:t>
              </a:r>
              <a:endParaRPr lang="zh-CN" altLang="en-US" sz="2000" b="1"/>
            </a:p>
          </p:txBody>
        </p:sp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10457" y="2296"/>
              <a:ext cx="6862" cy="11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>
                  <a:sym typeface="+mn-ea"/>
                </a:rPr>
                <a:t>全局 Theme &amp; Style（styles.xml）</a:t>
              </a:r>
              <a:endParaRPr lang="en-US" altLang="zh-CN"/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62000" y="911860"/>
            <a:ext cx="434594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zh-CN" alt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技术难点与解决方案</a:t>
            </a:r>
            <a:endParaRPr lang="zh-CN" altLang="en-US" sz="36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2000" y="2192655"/>
            <a:ext cx="3848100" cy="16452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rgbClr val="FFFFFF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实现多端兼容：</a:t>
            </a:r>
            <a:endParaRPr lang="en-US" sz="2000" dirty="0">
              <a:solidFill>
                <a:srgbClr val="FFFFFF"/>
              </a:solidFill>
              <a:highlight>
                <a:srgbClr val="8EC3D6">
                  <a:alpha val="100000"/>
                </a:srgbClr>
              </a:highlight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40000"/>
              </a:lnSpc>
            </a:pPr>
            <a:r>
              <a:rPr lang="en-US" altLang="zh-CN" sz="20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覆盖 Android 8.0+，10+ 主流机型（华为/小米/OPPO 等），safe-area 适配刘海屏</a:t>
            </a:r>
            <a:endParaRPr lang="zh-CN" altLang="en-US" sz="2000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1" name="Shape 7"/>
          <p:cNvSpPr/>
          <p:nvPr>
            <p:custDataLst>
              <p:tags r:id="rId2"/>
            </p:custDataLst>
          </p:nvPr>
        </p:nvSpPr>
        <p:spPr>
          <a:xfrm>
            <a:off x="5441315" y="1193165"/>
            <a:ext cx="5503545" cy="120269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3" name="Text 9"/>
          <p:cNvSpPr/>
          <p:nvPr>
            <p:custDataLst>
              <p:tags r:id="rId3"/>
            </p:custDataLst>
          </p:nvPr>
        </p:nvSpPr>
        <p:spPr>
          <a:xfrm>
            <a:off x="5634355" y="1440815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高性能瀑布流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Shape 10"/>
          <p:cNvSpPr/>
          <p:nvPr>
            <p:custDataLst>
              <p:tags r:id="rId4"/>
            </p:custDataLst>
          </p:nvPr>
        </p:nvSpPr>
        <p:spPr>
          <a:xfrm>
            <a:off x="5441315" y="2792730"/>
            <a:ext cx="5531485" cy="121158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7" name="Shape 13"/>
          <p:cNvSpPr/>
          <p:nvPr>
            <p:custDataLst>
              <p:tags r:id="rId5"/>
            </p:custDataLst>
          </p:nvPr>
        </p:nvSpPr>
        <p:spPr>
          <a:xfrm>
            <a:off x="5441315" y="4604385"/>
            <a:ext cx="5492115" cy="112903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3" name="Text 9"/>
          <p:cNvSpPr/>
          <p:nvPr>
            <p:custDataLst>
              <p:tags r:id="rId6"/>
            </p:custDataLst>
          </p:nvPr>
        </p:nvSpPr>
        <p:spPr>
          <a:xfrm>
            <a:off x="5634355" y="2995930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数据同步压力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4" name="Text 9"/>
          <p:cNvSpPr/>
          <p:nvPr>
            <p:custDataLst>
              <p:tags r:id="rId7"/>
            </p:custDataLst>
          </p:nvPr>
        </p:nvSpPr>
        <p:spPr>
          <a:xfrm>
            <a:off x="5634355" y="4782185"/>
            <a:ext cx="758825" cy="7518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视觉一致性</a:t>
            </a:r>
            <a:endParaRPr lang="zh-CN" altLang="en-US" b="1" dirty="0">
              <a:solidFill>
                <a:srgbClr val="333333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6640195" y="1457960"/>
            <a:ext cx="4074160" cy="734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自定义交错式</a:t>
            </a:r>
            <a:r>
              <a:rPr lang="en-US" altLang="zh-CN"/>
              <a:t> RecyclerView</a:t>
            </a:r>
            <a:r>
              <a:rPr lang="zh-CN" altLang="en-US"/>
              <a:t>，预加载</a:t>
            </a:r>
            <a:r>
              <a:rPr lang="en-US" altLang="zh-CN"/>
              <a:t> + </a:t>
            </a:r>
            <a:r>
              <a:rPr lang="zh-CN" altLang="en-US"/>
              <a:t>占位图，首屏加载</a:t>
            </a:r>
            <a:r>
              <a:rPr lang="en-US" altLang="zh-CN"/>
              <a:t> &lt;1.5s</a:t>
            </a:r>
            <a:endParaRPr lang="en-US" altLang="zh-CN"/>
          </a:p>
        </p:txBody>
      </p:sp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6640195" y="3023235"/>
            <a:ext cx="4096385" cy="751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本地</a:t>
            </a:r>
            <a:r>
              <a:rPr lang="en-US" altLang="zh-CN"/>
              <a:t> Room </a:t>
            </a:r>
            <a:r>
              <a:rPr lang="zh-CN" altLang="en-US"/>
              <a:t>缓存</a:t>
            </a:r>
            <a:r>
              <a:rPr lang="en-US" altLang="zh-CN"/>
              <a:t> + </a:t>
            </a:r>
            <a:r>
              <a:rPr lang="zh-CN" altLang="en-US"/>
              <a:t>后台增量同步，未读消息优先持久化</a:t>
            </a:r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6767195" y="4838700"/>
            <a:ext cx="3947160" cy="751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全局样式规范（</a:t>
            </a:r>
            <a:r>
              <a:rPr lang="en-US" altLang="zh-CN"/>
              <a:t>4px </a:t>
            </a:r>
            <a:r>
              <a:rPr lang="zh-CN" altLang="en-US"/>
              <a:t>基准网格、统一圆角</a:t>
            </a:r>
            <a:r>
              <a:rPr lang="en-US" altLang="zh-CN"/>
              <a:t>/</a:t>
            </a:r>
            <a:r>
              <a:rPr lang="zh-CN" altLang="en-US"/>
              <a:t>字体</a:t>
            </a:r>
            <a:r>
              <a:rPr lang="en-US" altLang="zh-CN"/>
              <a:t>/</a:t>
            </a:r>
            <a:r>
              <a:rPr lang="zh-CN" altLang="en-US"/>
              <a:t>色值</a:t>
            </a:r>
            <a:r>
              <a:rPr lang="en-US" altLang="zh-CN"/>
              <a:t> #0F766E </a:t>
            </a:r>
            <a:r>
              <a:rPr lang="en-US" altLang="en-US"/>
              <a:t>→</a:t>
            </a:r>
            <a:r>
              <a:rPr lang="en-US" altLang="zh-CN"/>
              <a:t> #06b6d4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8" name="Shape 13"/>
          <p:cNvSpPr/>
          <p:nvPr>
            <p:custDataLst>
              <p:tags r:id="rId11"/>
            </p:custDataLst>
          </p:nvPr>
        </p:nvSpPr>
        <p:spPr>
          <a:xfrm>
            <a:off x="595630" y="4367530"/>
            <a:ext cx="4397375" cy="1580515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CCD8D7"/>
          </a:solidFill>
        </p:spPr>
        <p:txBody>
          <a:bodyPr/>
          <a:p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694055" y="4605020"/>
            <a:ext cx="4184015" cy="1128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2">
                    <a:lumMod val="65000"/>
                  </a:schemeClr>
                </a:solidFill>
              </a:rPr>
              <a:t>· </a:t>
            </a:r>
            <a:r>
              <a:rPr lang="zh-CN" altLang="en-US">
                <a:solidFill>
                  <a:schemeClr val="bg2">
                    <a:lumMod val="65000"/>
                  </a:schemeClr>
                </a:solidFill>
              </a:rPr>
              <a:t>实现</a:t>
            </a:r>
            <a:r>
              <a:rPr lang="en-US" altLang="zh-CN">
                <a:solidFill>
                  <a:schemeClr val="bg2">
                    <a:lumMod val="65000"/>
                  </a:schemeClr>
                </a:solidFill>
              </a:rPr>
              <a:t> 28 </a:t>
            </a:r>
            <a:r>
              <a:rPr lang="zh-CN" altLang="en-US">
                <a:solidFill>
                  <a:schemeClr val="bg2">
                    <a:lumMod val="65000"/>
                  </a:schemeClr>
                </a:solidFill>
              </a:rPr>
              <a:t>个交互场景（轮播、筛选、时间轴等）</a:t>
            </a:r>
            <a:endParaRPr lang="zh-CN" altLang="en-US">
              <a:solidFill>
                <a:schemeClr val="bg2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2">
                    <a:lumMod val="65000"/>
                  </a:schemeClr>
                </a:solidFill>
              </a:rPr>
              <a:t>· </a:t>
            </a:r>
            <a:r>
              <a:rPr lang="zh-CN" altLang="en-US">
                <a:solidFill>
                  <a:schemeClr val="bg2">
                    <a:lumMod val="65000"/>
                  </a:schemeClr>
                </a:solidFill>
              </a:rPr>
              <a:t>开发</a:t>
            </a:r>
            <a:r>
              <a:rPr lang="en-US" altLang="zh-CN">
                <a:solidFill>
                  <a:schemeClr val="bg2">
                    <a:lumMod val="65000"/>
                  </a:schemeClr>
                </a:solidFill>
              </a:rPr>
              <a:t> 15 </a:t>
            </a:r>
            <a:r>
              <a:rPr lang="zh-CN" altLang="en-US">
                <a:solidFill>
                  <a:schemeClr val="bg2">
                    <a:lumMod val="65000"/>
                  </a:schemeClr>
                </a:solidFill>
              </a:rPr>
              <a:t>个动态组件（密码可见切换、未读脉冲动画等）</a:t>
            </a:r>
            <a:endParaRPr lang="zh-CN" altLang="en-US">
              <a:solidFill>
                <a:schemeClr val="bg2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734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69900" y="989965"/>
            <a:ext cx="40259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44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技术难点分析</a:t>
            </a:r>
            <a:endParaRPr lang="zh-CN" altLang="en-US" sz="4400" b="1" dirty="0">
              <a:solidFill>
                <a:srgbClr val="2D6898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0535" y="3505518"/>
            <a:ext cx="43561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altLang="zh-CN" sz="1600" dirty="0"/>
              <a:t> </a:t>
            </a:r>
            <a:r>
              <a:rPr lang="zh-CN" altLang="en-US" sz="2400" dirty="0"/>
              <a:t>核心技术挑战拆解</a:t>
            </a:r>
            <a:endParaRPr lang="zh-CN" altLang="en-US" sz="2400" dirty="0"/>
          </a:p>
          <a:p>
            <a:pPr>
              <a:lnSpc>
                <a:spcPct val="140000"/>
              </a:lnSpc>
            </a:pP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高频交互性能瓶颈：剧目轮播、瀑布流加载等核心场景需支持毫秒级响应，避免滑动卡顿、动效延迟，同时满足</a:t>
            </a:r>
            <a:r>
              <a:rPr lang="en-US" altLang="zh-CN" dirty="0"/>
              <a:t>44</a:t>
            </a:r>
            <a:r>
              <a:rPr lang="en-US" altLang="en-US" dirty="0"/>
              <a:t>×</a:t>
            </a:r>
            <a:r>
              <a:rPr lang="en-US" altLang="zh-CN" dirty="0"/>
              <a:t>44px</a:t>
            </a:r>
            <a:r>
              <a:rPr lang="zh-CN" altLang="en-US" dirty="0"/>
              <a:t>触控热区等交互规范。</a:t>
            </a:r>
            <a:endParaRPr lang="zh-CN" altLang="en-US" dirty="0"/>
          </a:p>
          <a:p>
            <a:pPr>
              <a:lnSpc>
                <a:spcPct val="140000"/>
              </a:lnSpc>
            </a:pP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768975" y="2193925"/>
            <a:ext cx="4064000" cy="357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en-US" altLang="zh-CN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数据同步与存储压力：社群消息、观剧记录等实时数据需实现多端同步，兼顾本地缓存优化与服务器数据一致性，应对高并发访问场景。</a:t>
            </a:r>
            <a:endParaRPr lang="zh-CN" altLang="en-US" dirty="0"/>
          </a:p>
          <a:p>
            <a:pPr>
              <a:lnSpc>
                <a:spcPct val="140000"/>
              </a:lnSpc>
            </a:pPr>
            <a:endParaRPr lang="en-US" altLang="zh-CN" dirty="0"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ym typeface="+mn-ea"/>
              </a:rPr>
              <a:t>- </a:t>
            </a:r>
            <a:r>
              <a:rPr lang="zh-CN" altLang="en-US" dirty="0">
                <a:sym typeface="+mn-ea"/>
              </a:rPr>
              <a:t>视觉效果还原难度：青绿渐变、孔雀羽毛隐喻等品牌视觉元素需精准落地，实现阴影层叠、半透明叠加等效果，同时保证不同设备显示色差最小化。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9ac903452b35e0bb793972fe9e7c8773b5d5dba"/>
  <p:tag name="KSO_WM_NEWLAYOUT_GROUP_ID" val="layout_34"/>
  <p:tag name="KSO_WM_NEWLAYOUT_ID" val="slide_4ae229a2f1c7f65e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0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1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2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3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4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5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6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7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8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09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10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1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2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3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4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5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6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7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8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19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20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121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2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3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4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5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6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7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8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29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30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1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2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3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4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5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6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7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8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39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2827df730c9add2ba5301020ad36734ecc21401"/>
  <p:tag name="KSO_WM_NEWLAYOUT_GROUP_ID" val="layout_10009"/>
  <p:tag name="KSO_WM_NEWLAYOUT_ID" val="slide_a9f218f13f497792"/>
</p:tagLst>
</file>

<file path=ppt/tags/tag140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1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2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3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4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5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6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7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48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49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0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1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2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3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4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5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6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7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8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59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0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1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2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3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4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5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6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7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8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69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0.xml><?xml version="1.0" encoding="utf-8"?>
<p:tagLst xmlns:p="http://schemas.openxmlformats.org/presentationml/2006/main">
  <p:tag name="KSO_WM_DIAGRAM_VIRTUALLY_FRAME" val="{&quot;height&quot;:248,&quot;left&quot;:42.15,&quot;top&quot;:190,&quot;width&quot;:865.85}"/>
</p:tagLst>
</file>

<file path=ppt/tags/tag171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2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3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4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5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6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7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8.xml><?xml version="1.0" encoding="utf-8"?>
<p:tagLst xmlns:p="http://schemas.openxmlformats.org/presentationml/2006/main">
  <p:tag name="KSO_WM_DIAGRAM_VIRTUALLY_FRAME" val="{&quot;height&quot;:192,&quot;left&quot;:31.5,&quot;top&quot;:222,&quot;width&quot;:897.3281102362205}"/>
</p:tagLst>
</file>

<file path=ppt/tags/tag179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80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1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2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3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4.xml><?xml version="1.0" encoding="utf-8"?>
<p:tagLst xmlns:p="http://schemas.openxmlformats.org/presentationml/2006/main">
  <p:tag name="KSO_WM_DIAGRAM_VIRTUALLY_FRAME" val="{&quot;height&quot;:395.3,&quot;left&quot;:20,&quot;top&quot;:67.9,&quot;width&quot;:921}"/>
</p:tagLst>
</file>

<file path=ppt/tags/tag185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86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87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88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89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0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1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2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3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4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5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6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7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8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199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0.xml><?xml version="1.0" encoding="utf-8"?>
<p:tagLst xmlns:p="http://schemas.openxmlformats.org/presentationml/2006/main">
  <p:tag name="KSO_WM_DIAGRAM_VIRTUALLY_FRAME" val="{&quot;height&quot;:192,&quot;left&quot;:31.5,&quot;top&quot;:222,&quot;width&quot;:899.1281102362206}"/>
</p:tagLst>
</file>

<file path=ppt/tags/tag2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be861567a3d3fe526f7e309f5795e7f27d04c9"/>
  <p:tag name="KSO_WM_NEWLAYOUT_GROUP_ID" val="layout_10003"/>
  <p:tag name="KSO_WM_NEWLAYOUT_ID" val="slide_a1e31e139923f8f0"/>
  <p:tag name="KSO_WM_UNIT_PRESET_TEXT" val="单击此处添加标题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0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0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0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0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be0593ec3e69506678779a99fc6716569b2b560"/>
  <p:tag name="KSO_WM_NEWLAYOUT_GROUP_ID" val="layout_10003"/>
  <p:tag name="KSO_WM_NEWLAYOUT_ID" val="slide_10cd397e0139f3d8"/>
  <p:tag name="KSO_WM_UNIT_PRESET_TEXT" val="单击此处添加标题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1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21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22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2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  <p:tag name="MH_PIC_SOURCE_TYPE" val="generate_slide_ai*{&quot;id&quot;:&quot;VCG41N1217471038&quot;,&quot;product_name&quot;:&quot;wps-wpp-pc&quot;,&quot;intention_code&quot;:&quot;wps_wpp_generate_slide_page_pay&quot;}*auto_gallery_ai_v2.2.0_ONLINE*1766412486028_4935ad_e574173c17c6-slide-0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2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512/dfced799-d55b-4a53-9920-f76e5f2abcf3.jpg?Expires=1797948494\u0026AWSAccessKeyId=AKLT9NSy7kh8TIS1UzNqLRY2\u0026Signature=aSUNAhb9%2FQwX7cgfWYntaSX1nsM%3D&quot;,&quot;product_name&quot;:&quot;wps-wpp-pc&quot;,&quot;intention_code&quot;:&quot;wps_wpp_generate_slide_page_pay&quot;}*auto_qingqiu_ai_v2.2.0_ONLINE*1766412490127_4935ad_8934408148ec-slide-0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46e041ea875d307917c7ec218782a01a83590e"/>
  <p:tag name="KSO_WM_NEWLAYOUT_GROUP_ID" val="layout_10014"/>
  <p:tag name="KSO_WM_NEWLAYOUT_ID" val="slide_64b62a6f7bb9f11d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8170742ef61d97f7de10caa68343f4d47050eb1"/>
  <p:tag name="KSO_WM_NEWLAYOUT_GROUP_ID" val="layout_51"/>
  <p:tag name="KSO_WM_NEWLAYOUT_ID" val="slide_315bd157fefc334a"/>
</p:tagLst>
</file>

<file path=ppt/tags/tag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1be861567a3d3fe526f7e309f5795e7f27d04c9"/>
  <p:tag name="KSO_WM_NEWLAYOUT_GROUP_ID" val="layout_10003"/>
  <p:tag name="KSO_WM_NEWLAYOUT_ID" val="slide_a1e31e139923f8f0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be0593ec3e69506678779a99fc6716569b2b560"/>
  <p:tag name="KSO_WM_NEWLAYOUT_GROUP_ID" val="layout_10003"/>
  <p:tag name="KSO_WM_NEWLAYOUT_ID" val="slide_10cd397e0139f3d8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7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68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69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0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1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2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3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4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5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6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7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8.xml><?xml version="1.0" encoding="utf-8"?>
<p:tagLst xmlns:p="http://schemas.openxmlformats.org/presentationml/2006/main">
  <p:tag name="KSO_WM_DIAGRAM_VIRTUALLY_FRAME" val="{&quot;height&quot;:72.00401574803155,&quot;left&quot;:20.00283464566929,&quot;top&quot;:385.9959842519685,&quot;width&quot;:919.9971653543307}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512/566e64cb-5ca7-49fb-b940-2df8caad1eef.jpg?Expires=1797945706\u0026AWSAccessKeyId=AKLT9NSy7kh8TIS1UzNqLRY2\u0026Signature=GRp61xSsdiuC2bG3w0Lm4HilIgk%3D&quot;,&quot;product_name&quot;:&quot;wps-wpp-pc&quot;,&quot;intention_code&quot;:&quot;wps_wpp_generate_slide_page_pay&quot;}*auto_qingqiu_ai_v2.2.0_ONLINE*1766409702926_8c8a3c_f433a4a5df85-slide-0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512/82433b89-5d16-47a0-abdd-1c1eef1d2ce6.jpg?Expires=1797945707\u0026AWSAccessKeyId=AKLT9NSy7kh8TIS1UzNqLRY2\u0026Signature=1f7LokuENobdJnOdXKCzlWE%2Biq4%3D&quot;,&quot;product_name&quot;:&quot;wps-wpp-pc&quot;,&quot;intention_code&quot;:&quot;wps_wpp_generate_slide_page_pay&quot;}*auto_qingqiu_ai_v2.2.0_ONLINE*1766409702926_8c8a3c_f433a4a5df85-slide-0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512/d8ee1dca-241e-454d-a8dd-8df6673712a2.jpg?Expires=1797945707\u0026AWSAccessKeyId=AKLT9NSy7kh8TIS1UzNqLRY2\u0026Signature=Tj%2Fci%2F%2BO82uT0R%2BSr7ztLmYXxu4%3D&quot;,&quot;product_name&quot;:&quot;wps-wpp-pc&quot;,&quot;intention_code&quot;:&quot;wps_wpp_generate_slide_page_pay&quot;}*auto_qingqiu_ai_v2.2.0_ONLINE*1766409702926_8c8a3c_f433a4a5df85-slide-0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95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96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97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98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ags/tag99.xml><?xml version="1.0" encoding="utf-8"?>
<p:tagLst xmlns:p="http://schemas.openxmlformats.org/presentationml/2006/main">
  <p:tag name="KSO_WM_DIAGRAM_VIRTUALLY_FRAME" val="{&quot;height&quot;:248,&quot;left&quot;:52,&quot;top&quot;:190,&quot;width&quot;:856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4282</Words>
  <Application>WPS 演示</Application>
  <PresentationFormat>On-screen Show (16:9)</PresentationFormat>
  <Paragraphs>443</Paragraphs>
  <Slides>29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0" baseType="lpstr">
      <vt:lpstr>Arial</vt:lpstr>
      <vt:lpstr>宋体</vt:lpstr>
      <vt:lpstr>Wingdings</vt:lpstr>
      <vt:lpstr>MiSans</vt:lpstr>
      <vt:lpstr>MiSans</vt:lpstr>
      <vt:lpstr>Arial Black</vt:lpstr>
      <vt:lpstr>Calibri</vt:lpstr>
      <vt:lpstr>Calibri</vt:lpstr>
      <vt:lpstr>Calibri</vt:lpstr>
      <vt:lpstr>Noto Sans SC</vt:lpstr>
      <vt:lpstr>Noto Sans SC</vt:lpstr>
      <vt:lpstr>等线 Light</vt:lpstr>
      <vt:lpstr>微软雅黑</vt:lpstr>
      <vt:lpstr>Arial Unicode MS</vt:lpstr>
      <vt:lpstr>等线</vt:lpstr>
      <vt:lpstr>Engravers MT</vt:lpstr>
      <vt:lpstr>MingLiU-ExtB</vt:lpstr>
      <vt:lpstr>Calibri Light</vt:lpstr>
      <vt:lpstr>MiSans</vt:lpstr>
      <vt:lpstr>Segoe Print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戏剧社区UI设计全景解析</dc:title>
  <dc:creator>Kimi</dc:creator>
  <dc:subject>戏剧社区UI设计全景解析</dc:subject>
  <cp:lastModifiedBy>不知名理科人</cp:lastModifiedBy>
  <cp:revision>6</cp:revision>
  <dcterms:created xsi:type="dcterms:W3CDTF">2025-11-19T01:32:00Z</dcterms:created>
  <dcterms:modified xsi:type="dcterms:W3CDTF">2025-12-28T16:26:03Z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{"Label":"戏剧社区UI设计全景解析","ContentProducer":"001191110108MACG2KBH8F10000","ProduceID":"d4e5sqi23rd9f06lro2g","ReservedCode1":"","ContentPropagator":"001191110108MACG2KBH8F20000","PropagateID":"d4e5sqi23rd9f06lro2g","ReservedCode2":""}</vt:lpwstr>
  </property>
  <property fmtid="{D5CDD505-2E9C-101B-9397-08002B2CF9AE}" pid="3" name="ICV">
    <vt:lpwstr>B810F790469441528614ADB02A80A068_13</vt:lpwstr>
  </property>
  <property fmtid="{D5CDD505-2E9C-101B-9397-08002B2CF9AE}" pid="4" name="KSOProductBuildVer">
    <vt:lpwstr>2052-12.1.0.24034</vt:lpwstr>
  </property>
</Properties>
</file>